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9" r:id="rId2"/>
    <p:sldMasterId id="2147483688" r:id="rId3"/>
  </p:sldMasterIdLst>
  <p:notesMasterIdLst>
    <p:notesMasterId r:id="rId4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96" r:id="rId26"/>
    <p:sldId id="297" r:id="rId27"/>
    <p:sldId id="298" r:id="rId28"/>
    <p:sldId id="299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4" r:id="rId45"/>
    <p:sldId id="293" r:id="rId46"/>
    <p:sldId id="295" r:id="rId47"/>
  </p:sldIdLst>
  <p:sldSz cx="12192000" cy="6858000"/>
  <p:notesSz cx="6858000" cy="9144000"/>
  <p:embeddedFontLst>
    <p:embeddedFont>
      <p:font typeface="Architects Daughter" panose="020B0604020202020204" charset="0"/>
      <p:regular r:id="rId49"/>
    </p:embeddedFont>
    <p:embeddedFont>
      <p:font typeface="Arial Black" panose="020B0A04020102090204" pitchFamily="34" charset="0"/>
      <p:bold r:id="rId50"/>
      <p:italic r:id="rId51"/>
    </p:embeddedFont>
    <p:embeddedFont>
      <p:font typeface="Avenir" panose="020B0503020203020204" pitchFamily="34" charset="0"/>
      <p:regular r:id="rId52"/>
      <p:italic r:id="rId53"/>
    </p:embeddedFont>
    <p:embeddedFont>
      <p:font typeface="Raleway" pitchFamily="2" charset="0"/>
      <p:regular r:id="rId54"/>
      <p:bold r:id="rId55"/>
      <p:italic r:id="rId56"/>
      <p:boldItalic r:id="rId57"/>
    </p:embeddedFont>
    <p:embeddedFont>
      <p:font typeface="Roboto" panose="02000000000000000000" pitchFamily="2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2" roundtripDataSignature="AMtx7mjd8kKC/LchX9u22f5qr8CitIH9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B1B18B-D6CA-48EB-A4DB-E48747D3B29B}" v="1" dt="2026-05-07T16:52:33.8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font" Target="fonts/font13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11.fntdata"/><Relationship Id="rId67" Type="http://schemas.microsoft.com/office/2016/11/relationships/changesInfo" Target="changesInfos/changesInfo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6.fntdata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ta van der Walt" userId="76cd51e36ebc73b3" providerId="LiveId" clId="{1CB30843-841A-4D88-BAE5-EF037B79E6E7}"/>
    <pc:docChg chg="addSld modSld">
      <pc:chgData name="Santa van der Walt" userId="76cd51e36ebc73b3" providerId="LiveId" clId="{1CB30843-841A-4D88-BAE5-EF037B79E6E7}" dt="2026-05-07T16:52:33.854" v="0"/>
      <pc:docMkLst>
        <pc:docMk/>
      </pc:docMkLst>
      <pc:sldChg chg="add">
        <pc:chgData name="Santa van der Walt" userId="76cd51e36ebc73b3" providerId="LiveId" clId="{1CB30843-841A-4D88-BAE5-EF037B79E6E7}" dt="2026-05-07T16:52:33.854" v="0"/>
        <pc:sldMkLst>
          <pc:docMk/>
          <pc:sldMk cId="0" sldId="296"/>
        </pc:sldMkLst>
      </pc:sldChg>
      <pc:sldChg chg="add">
        <pc:chgData name="Santa van der Walt" userId="76cd51e36ebc73b3" providerId="LiveId" clId="{1CB30843-841A-4D88-BAE5-EF037B79E6E7}" dt="2026-05-07T16:52:33.854" v="0"/>
        <pc:sldMkLst>
          <pc:docMk/>
          <pc:sldMk cId="0" sldId="297"/>
        </pc:sldMkLst>
      </pc:sldChg>
      <pc:sldChg chg="add">
        <pc:chgData name="Santa van der Walt" userId="76cd51e36ebc73b3" providerId="LiveId" clId="{1CB30843-841A-4D88-BAE5-EF037B79E6E7}" dt="2026-05-07T16:52:33.854" v="0"/>
        <pc:sldMkLst>
          <pc:docMk/>
          <pc:sldMk cId="0" sldId="298"/>
        </pc:sldMkLst>
      </pc:sldChg>
      <pc:sldChg chg="add">
        <pc:chgData name="Santa van der Walt" userId="76cd51e36ebc73b3" providerId="LiveId" clId="{1CB30843-841A-4D88-BAE5-EF037B79E6E7}" dt="2026-05-07T16:52:33.854" v="0"/>
        <pc:sldMkLst>
          <pc:docMk/>
          <pc:sldMk cId="0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379df3e034_1_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8" name="Google Shape;308;g3379df3e034_1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379df3e034_1_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317" name="Google Shape;317;g3379df3e034_1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379df3e034_1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7" name="Google Shape;337;g3379df3e034_1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379df3e034_1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g3379df3e034_1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379df3e034_1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g3379df3e034_1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379df3e034_1_1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5" name="Google Shape;395;g3379df3e034_1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379df3e034_1_2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6" name="Google Shape;416;g3379df3e034_1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379df3e034_1_2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g3379df3e034_1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379df3e034_1_2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449" name="Google Shape;449;g3379df3e034_1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379df3e034_1_2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469" name="Google Shape;469;g3379df3e034_1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379df3e034_1_2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4" name="Google Shape;494;g3379df3e034_1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379df3e034_1_2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00" name="Google Shape;500;g3379df3e034_1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2fd5d2377a_3_6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3" name="Google Shape;523;g32fd5d2377a_3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379df3e034_1_3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9" name="Google Shape;529;g3379df3e034_1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379df3e034_1_3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g3379df3e034_1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379df3e034_1_3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7" name="Google Shape;567;g3379df3e034_1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379df3e034_1_3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80" name="Google Shape;580;g3379df3e034_1_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2d9604ee0d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0" name="Google Shape;600;g2d9604ee0d1_0_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ZA" sz="1100" b="0"/>
            </a:b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d9604ee0d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6" name="Google Shape;606;g2d9604ee0d1_0_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ZA" sz="1100" b="0"/>
            </a:b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379df3e034_1_3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g3379df3e034_1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379df3e034_1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1" name="Google Shape;621;g3379df3e034_1_38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ZA" sz="1100" b="0"/>
            </a:b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2d9604ee0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8" name="Google Shape;628;g2d9604ee0d1_0_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ZA" sz="1100" b="0"/>
            </a:b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dc463fe20a_0_22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3602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700" tIns="26850" rIns="53700" bIns="26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3dc463fe20a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dc463fe20a_0_25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3602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700" tIns="26850" rIns="53700" bIns="26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dc463fe20a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6082" y="685796"/>
            <a:ext cx="5746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dc463fe20a_0_29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3602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700" tIns="26850" rIns="53700" bIns="26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3dc463fe20a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dc463fe20a_0_33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3602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700" tIns="26850" rIns="53700" bIns="26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g3dc463fe20a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6082" y="685796"/>
            <a:ext cx="5746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379df3e034_1_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4" name="Google Shape;634;g3379df3e034_1_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379df3e034_1_4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49" name="Google Shape;649;g3379df3e034_1_4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379df3e034_1_4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g3379df3e034_1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379df3e034_1_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g3379df3e034_1_5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379df3e034_1_5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96" name="Google Shape;696;g3379df3e034_1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3379df3e034_1_5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6" name="Google Shape;716;g3379df3e034_1_5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379df3e034_1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6" name="Google Shape;736;g3379df3e034_1_55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Font typeface="Calibri"/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3379df3e034_1_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6" name="Google Shape;746;g3379df3e034_1_56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Font typeface="Calibri"/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3379df3e034_1_5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4" name="Google Shape;764;g3379df3e034_1_58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Font typeface="Calibri"/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3379df3e034_1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9" name="Google Shape;789;g3379df3e034_1_60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Font typeface="Calibri"/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379df3e034_1_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4" name="Google Shape;804;g3379df3e034_1_6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379df3e034_1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9" name="Google Shape;859;g3379df3e034_1_68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Font typeface="Calibri"/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379df3e034_1_6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1" name="Google Shape;871;g3379df3e034_1_69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Font typeface="Calibri"/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3379df3e034_1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7" name="Google Shape;887;g3379df3e034_1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3379df3e034_1_7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g3379df3e034_1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3379df3e034_1_7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g3379df3e034_1_7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3379df3e034_1_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6" name="Google Shape;916;g3379df3e034_1_7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17" name="Google Shape;917;g3379df3e034_1_7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c7e16192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6" name="Google Shape;776;g3c7e16192e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777" name="Google Shape;777;g3c7e16192e6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gi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gi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gi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gi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gi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gi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1">
  <p:cSld name="Cover slide 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g32fd5d2377a_3_8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9" y="0"/>
            <a:ext cx="100495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g32fd5d2377a_3_8"/>
          <p:cNvSpPr/>
          <p:nvPr/>
        </p:nvSpPr>
        <p:spPr>
          <a:xfrm>
            <a:off x="10049400" y="0"/>
            <a:ext cx="2142600" cy="187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g32fd5d2377a_3_8"/>
          <p:cNvSpPr txBox="1">
            <a:spLocks noGrp="1"/>
          </p:cNvSpPr>
          <p:nvPr>
            <p:ph type="ctrTitle"/>
          </p:nvPr>
        </p:nvSpPr>
        <p:spPr>
          <a:xfrm>
            <a:off x="1916191" y="4871379"/>
            <a:ext cx="59553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1" name="Google Shape;21;g32fd5d2377a_3_8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7923" y="481719"/>
            <a:ext cx="1627000" cy="7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g32fd5d2377a_3_8" descr="A black background with a black squar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7924" y="5766233"/>
            <a:ext cx="1627000" cy="610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g32fd5d2377a_3_8" descr="A logo with fireworks in the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12259" y="3123975"/>
            <a:ext cx="1657347" cy="748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 Alt">
  <p:cSld name="Title &amp; Bullets Al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2fd5d2377a_3_15"/>
          <p:cNvSpPr txBox="1">
            <a:spLocks noGrp="1"/>
          </p:cNvSpPr>
          <p:nvPr>
            <p:ph type="title"/>
          </p:nvPr>
        </p:nvSpPr>
        <p:spPr>
          <a:xfrm>
            <a:off x="381000" y="890299"/>
            <a:ext cx="96741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6300" b="0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26" name="Google Shape;26;g32fd5d2377a_3_15"/>
          <p:cNvSpPr txBox="1">
            <a:spLocks noGrp="1"/>
          </p:cNvSpPr>
          <p:nvPr>
            <p:ph type="body" idx="1"/>
          </p:nvPr>
        </p:nvSpPr>
        <p:spPr>
          <a:xfrm>
            <a:off x="381000" y="1928813"/>
            <a:ext cx="11430000" cy="42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>
            <a:lvl1pPr marL="457200" marR="0" lvl="0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Char char="▸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Char char="▸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Char char="▸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Char char="▸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Char char="▸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38A3D5"/>
              </a:buClr>
              <a:buSzPts val="2500"/>
              <a:buFont typeface="Avenir"/>
              <a:buChar char="‣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38A3D5"/>
              </a:buClr>
              <a:buSzPts val="2500"/>
              <a:buFont typeface="Avenir"/>
              <a:buChar char="‣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38A3D5"/>
              </a:buClr>
              <a:buSzPts val="2500"/>
              <a:buFont typeface="Avenir"/>
              <a:buChar char="‣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38A3D5"/>
              </a:buClr>
              <a:buSzPts val="2500"/>
              <a:buFont typeface="Avenir"/>
              <a:buChar char="‣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27" name="Google Shape;27;g32fd5d2377a_3_15"/>
          <p:cNvSpPr txBox="1">
            <a:spLocks noGrp="1"/>
          </p:cNvSpPr>
          <p:nvPr>
            <p:ph type="sldNum" idx="12"/>
          </p:nvPr>
        </p:nvSpPr>
        <p:spPr>
          <a:xfrm>
            <a:off x="11424960" y="303609"/>
            <a:ext cx="3813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25" tIns="35725" rIns="35725" bIns="35725" anchor="t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1">
  <p:cSld name="Content slide 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2fd5d2377a_3_19"/>
          <p:cNvSpPr txBox="1">
            <a:spLocks noGrp="1"/>
          </p:cNvSpPr>
          <p:nvPr>
            <p:ph type="title"/>
          </p:nvPr>
        </p:nvSpPr>
        <p:spPr>
          <a:xfrm>
            <a:off x="586259" y="-90591"/>
            <a:ext cx="1048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g32fd5d2377a_3_19"/>
          <p:cNvSpPr txBox="1">
            <a:spLocks noGrp="1"/>
          </p:cNvSpPr>
          <p:nvPr>
            <p:ph type="body" idx="1"/>
          </p:nvPr>
        </p:nvSpPr>
        <p:spPr>
          <a:xfrm>
            <a:off x="586259" y="1393217"/>
            <a:ext cx="105156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1" name="Google Shape;31;g32fd5d2377a_3_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82200" y="349508"/>
            <a:ext cx="1969330" cy="344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g32fd5d2377a_3_23"/>
          <p:cNvPicPr preferRelativeResize="0"/>
          <p:nvPr/>
        </p:nvPicPr>
        <p:blipFill rotWithShape="1">
          <a:blip r:embed="rId2">
            <a:alphaModFix/>
          </a:blip>
          <a:srcRect t="6323"/>
          <a:stretch/>
        </p:blipFill>
        <p:spPr>
          <a:xfrm>
            <a:off x="0" y="0"/>
            <a:ext cx="12192000" cy="108408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g32fd5d2377a_3_23"/>
          <p:cNvSpPr txBox="1">
            <a:spLocks noGrp="1"/>
          </p:cNvSpPr>
          <p:nvPr>
            <p:ph type="title"/>
          </p:nvPr>
        </p:nvSpPr>
        <p:spPr>
          <a:xfrm>
            <a:off x="-92364" y="-120741"/>
            <a:ext cx="12284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g32fd5d2377a_3_23"/>
          <p:cNvSpPr txBox="1">
            <a:spLocks noGrp="1"/>
          </p:cNvSpPr>
          <p:nvPr>
            <p:ph type="body" idx="1"/>
          </p:nvPr>
        </p:nvSpPr>
        <p:spPr>
          <a:xfrm>
            <a:off x="663471" y="1611985"/>
            <a:ext cx="10515600" cy="50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4">
  <p:cSld name="Content slide 4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2fd5d2377a_3_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3">
  <p:cSld name="1_Content slide 3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2fd5d2377a_3_29"/>
          <p:cNvSpPr txBox="1">
            <a:spLocks noGrp="1"/>
          </p:cNvSpPr>
          <p:nvPr>
            <p:ph type="body" idx="1"/>
          </p:nvPr>
        </p:nvSpPr>
        <p:spPr>
          <a:xfrm>
            <a:off x="625764" y="1343819"/>
            <a:ext cx="105156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40" name="Google Shape;40;g32fd5d2377a_3_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78837" y="6444667"/>
            <a:ext cx="1175329" cy="20571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g32fd5d2377a_3_29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3">
  <p:cSld name="Content slide 3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g32fd5d2377a_3_33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7209"/>
            <a:ext cx="12192200" cy="1325564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g32fd5d2377a_3_33"/>
          <p:cNvSpPr/>
          <p:nvPr/>
        </p:nvSpPr>
        <p:spPr>
          <a:xfrm>
            <a:off x="0" y="1298354"/>
            <a:ext cx="12192000" cy="555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g32fd5d2377a_3_33"/>
          <p:cNvSpPr txBox="1">
            <a:spLocks noGrp="1"/>
          </p:cNvSpPr>
          <p:nvPr>
            <p:ph type="title"/>
          </p:nvPr>
        </p:nvSpPr>
        <p:spPr>
          <a:xfrm>
            <a:off x="586259" y="-31425"/>
            <a:ext cx="10555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g32fd5d2377a_3_33"/>
          <p:cNvSpPr txBox="1">
            <a:spLocks noGrp="1"/>
          </p:cNvSpPr>
          <p:nvPr>
            <p:ph type="body" idx="1"/>
          </p:nvPr>
        </p:nvSpPr>
        <p:spPr>
          <a:xfrm>
            <a:off x="586259" y="1649691"/>
            <a:ext cx="10515600" cy="4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1">
  <p:cSld name="End slide 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g32fd5d2377a_3_38" descr="A multicolored cubes stacked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g32fd5d2377a_3_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" name="Google Shape;50;g32fd5d2377a_3_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1495" y="1026869"/>
            <a:ext cx="9751813" cy="123491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g32fd5d2377a_3_38"/>
          <p:cNvSpPr txBox="1"/>
          <p:nvPr/>
        </p:nvSpPr>
        <p:spPr>
          <a:xfrm>
            <a:off x="141401" y="2731767"/>
            <a:ext cx="1219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#endGBVF #impactin100days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g32fd5d2377a_3_38" descr="A picture containing shap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4566200" y="5501194"/>
            <a:ext cx="2783540" cy="508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2">
  <p:cSld name="End slide 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g32fd5d2377a_3_44" descr="A multicolored cubes stacked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32fd5d2377a_3_44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g32fd5d2377a_3_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311" y="2965494"/>
            <a:ext cx="9643318" cy="123491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g32fd5d2377a_3_44"/>
          <p:cNvSpPr txBox="1"/>
          <p:nvPr/>
        </p:nvSpPr>
        <p:spPr>
          <a:xfrm>
            <a:off x="84841" y="585470"/>
            <a:ext cx="1219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#endGBVF #impactin100days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g32fd5d2377a_3_44" descr="A picture containing shap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4566200" y="5501194"/>
            <a:ext cx="2783540" cy="508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2">
  <p:cSld name="Cover slide 2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2fd5d2377a_3_50"/>
          <p:cNvSpPr/>
          <p:nvPr/>
        </p:nvSpPr>
        <p:spPr>
          <a:xfrm>
            <a:off x="10049401" y="0"/>
            <a:ext cx="2142600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" name="Google Shape;61;g32fd5d2377a_3_50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9" y="0"/>
            <a:ext cx="100495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g32fd5d2377a_3_50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7923" y="481719"/>
            <a:ext cx="1627000" cy="7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g32fd5d2377a_3_50" descr="A black background with a black squar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7924" y="5766233"/>
            <a:ext cx="1627000" cy="61004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g32fd5d2377a_3_50"/>
          <p:cNvSpPr txBox="1">
            <a:spLocks noGrp="1"/>
          </p:cNvSpPr>
          <p:nvPr>
            <p:ph type="ctrTitle"/>
          </p:nvPr>
        </p:nvSpPr>
        <p:spPr>
          <a:xfrm>
            <a:off x="1925619" y="4685555"/>
            <a:ext cx="58326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5" name="Google Shape;65;g32fd5d2377a_3_50" descr="A logo with fireworks in the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79213" y="3131588"/>
            <a:ext cx="1715711" cy="776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g32fd5d2377a_3_50" descr="A black background with white tex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07201" y="5561409"/>
            <a:ext cx="1626999" cy="814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6">
  <p:cSld name="Cover slide 6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g32fd5d2377a_3_58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b="35974"/>
          <a:stretch/>
        </p:blipFill>
        <p:spPr>
          <a:xfrm>
            <a:off x="0" y="-27210"/>
            <a:ext cx="12192201" cy="532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32fd5d2377a_3_58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4525" y="5755659"/>
            <a:ext cx="1626999" cy="7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32fd5d2377a_3_58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2170" y="5580547"/>
            <a:ext cx="2325367" cy="99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g32fd5d2377a_3_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90452" y="5456268"/>
            <a:ext cx="1245749" cy="124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g32fd5d2377a_3_58" descr="A black background with a black square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15518" y="5824952"/>
            <a:ext cx="1627000" cy="610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g32fd5d2377a_3_58" descr="A logo with fireworks in the background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59847" y="5790947"/>
            <a:ext cx="1657347" cy="748636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g32fd5d2377a_3_58"/>
          <p:cNvSpPr/>
          <p:nvPr/>
        </p:nvSpPr>
        <p:spPr>
          <a:xfrm>
            <a:off x="0" y="-1"/>
            <a:ext cx="12192000" cy="52995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32fd5d2377a_3_58"/>
          <p:cNvSpPr txBox="1">
            <a:spLocks noGrp="1"/>
          </p:cNvSpPr>
          <p:nvPr>
            <p:ph type="ctrTitle"/>
          </p:nvPr>
        </p:nvSpPr>
        <p:spPr>
          <a:xfrm>
            <a:off x="502168" y="1310473"/>
            <a:ext cx="109302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g32fd5d2377a_3_58"/>
          <p:cNvSpPr txBox="1">
            <a:spLocks noGrp="1"/>
          </p:cNvSpPr>
          <p:nvPr>
            <p:ph type="subTitle" idx="1"/>
          </p:nvPr>
        </p:nvSpPr>
        <p:spPr>
          <a:xfrm>
            <a:off x="2827537" y="2893057"/>
            <a:ext cx="60684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5">
  <p:cSld name="Content slide 5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g32fd5d2377a_3_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105580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32fd5d2377a_3_68"/>
          <p:cNvSpPr txBox="1">
            <a:spLocks noGrp="1"/>
          </p:cNvSpPr>
          <p:nvPr>
            <p:ph type="title"/>
          </p:nvPr>
        </p:nvSpPr>
        <p:spPr>
          <a:xfrm>
            <a:off x="0" y="-123745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32fd5d2377a_3_68"/>
          <p:cNvSpPr txBox="1">
            <a:spLocks noGrp="1"/>
          </p:cNvSpPr>
          <p:nvPr>
            <p:ph type="body" idx="1"/>
          </p:nvPr>
        </p:nvSpPr>
        <p:spPr>
          <a:xfrm>
            <a:off x="625764" y="1362073"/>
            <a:ext cx="10515600" cy="4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6">
  <p:cSld name="Content slide 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g32fd5d2377a_3_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1784"/>
            <a:ext cx="12192000" cy="108644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g32fd5d2377a_3_72"/>
          <p:cNvSpPr txBox="1">
            <a:spLocks noGrp="1"/>
          </p:cNvSpPr>
          <p:nvPr>
            <p:ph type="title"/>
          </p:nvPr>
        </p:nvSpPr>
        <p:spPr>
          <a:xfrm>
            <a:off x="0" y="-11372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2fd5d2377a_3_72"/>
          <p:cNvSpPr txBox="1">
            <a:spLocks noGrp="1"/>
          </p:cNvSpPr>
          <p:nvPr>
            <p:ph type="body" idx="1"/>
          </p:nvPr>
        </p:nvSpPr>
        <p:spPr>
          <a:xfrm>
            <a:off x="625764" y="1880625"/>
            <a:ext cx="10515600" cy="4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1">
  <p:cSld name="Slide divider 1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2fd5d2377a_3_76"/>
          <p:cNvSpPr/>
          <p:nvPr/>
        </p:nvSpPr>
        <p:spPr>
          <a:xfrm>
            <a:off x="5458691" y="0"/>
            <a:ext cx="67332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2fd5d2377a_3_76"/>
          <p:cNvSpPr txBox="1">
            <a:spLocks noGrp="1"/>
          </p:cNvSpPr>
          <p:nvPr>
            <p:ph type="title"/>
          </p:nvPr>
        </p:nvSpPr>
        <p:spPr>
          <a:xfrm>
            <a:off x="6449485" y="2560961"/>
            <a:ext cx="4803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  <a:defRPr sz="4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32fd5d2377a_3_76"/>
          <p:cNvSpPr/>
          <p:nvPr/>
        </p:nvSpPr>
        <p:spPr>
          <a:xfrm>
            <a:off x="-1" y="0"/>
            <a:ext cx="5458800" cy="6858000"/>
          </a:xfrm>
          <a:prstGeom prst="rect">
            <a:avLst/>
          </a:prstGeom>
          <a:solidFill>
            <a:schemeClr val="dk2">
              <a:alpha val="9764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g32fd5d2377a_3_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8401" y="2777059"/>
            <a:ext cx="5104114" cy="893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2">
  <p:cSld name="Slide divider 2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2fd5d2377a_3_81"/>
          <p:cNvSpPr txBox="1">
            <a:spLocks noGrp="1"/>
          </p:cNvSpPr>
          <p:nvPr>
            <p:ph type="title"/>
          </p:nvPr>
        </p:nvSpPr>
        <p:spPr>
          <a:xfrm>
            <a:off x="1643291" y="2766218"/>
            <a:ext cx="9113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aleway"/>
              <a:buNone/>
              <a:defRPr sz="6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2" name="Google Shape;92;g32fd5d2377a_3_81" descr="A colorful crystals i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892" y="-1"/>
            <a:ext cx="12197893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3">
  <p:cSld name="Slide divider 3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2fd5d2377a_3_84"/>
          <p:cNvSpPr txBox="1">
            <a:spLocks noGrp="1"/>
          </p:cNvSpPr>
          <p:nvPr>
            <p:ph type="title"/>
          </p:nvPr>
        </p:nvSpPr>
        <p:spPr>
          <a:xfrm>
            <a:off x="707010" y="2662561"/>
            <a:ext cx="10641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"/>
              <a:buNone/>
              <a:defRPr sz="4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5" name="Google Shape;95;g32fd5d2377a_3_84" descr="A colorful explosion of firework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1">
  <p:cSld name="Background slide 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2fd5d2377a_3_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32fd5d2377a_3_87"/>
          <p:cNvSpPr txBox="1">
            <a:spLocks noGrp="1"/>
          </p:cNvSpPr>
          <p:nvPr>
            <p:ph type="title"/>
          </p:nvPr>
        </p:nvSpPr>
        <p:spPr>
          <a:xfrm>
            <a:off x="0" y="1211480"/>
            <a:ext cx="121920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9" name="Google Shape;99;g32fd5d2377a_3_87" descr="A group of people standing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546" b="2391"/>
          <a:stretch/>
        </p:blipFill>
        <p:spPr>
          <a:xfrm>
            <a:off x="-9117" y="3148553"/>
            <a:ext cx="12201115" cy="3709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2">
  <p:cSld name="Background slide 2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2fd5d2377a_3_91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g32fd5d2377a_3_91"/>
          <p:cNvSpPr txBox="1">
            <a:spLocks noGrp="1"/>
          </p:cNvSpPr>
          <p:nvPr>
            <p:ph type="body" idx="1"/>
          </p:nvPr>
        </p:nvSpPr>
        <p:spPr>
          <a:xfrm>
            <a:off x="625764" y="1699274"/>
            <a:ext cx="10515600" cy="4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3">
  <p:cSld name="Background slide 3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fd5d2377a_3_94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g32fd5d2377a_3_94"/>
          <p:cNvSpPr txBox="1">
            <a:spLocks noGrp="1"/>
          </p:cNvSpPr>
          <p:nvPr>
            <p:ph type="body" idx="1"/>
          </p:nvPr>
        </p:nvSpPr>
        <p:spPr>
          <a:xfrm>
            <a:off x="625764" y="1699274"/>
            <a:ext cx="10515600" cy="4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 1">
  <p:cSld name="1_Title and Conten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2fd5d2377a_3_97"/>
          <p:cNvSpPr txBox="1">
            <a:spLocks noGrp="1"/>
          </p:cNvSpPr>
          <p:nvPr>
            <p:ph type="body" idx="1"/>
          </p:nvPr>
        </p:nvSpPr>
        <p:spPr>
          <a:xfrm>
            <a:off x="533400" y="1471425"/>
            <a:ext cx="10515600" cy="47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g32fd5d2377a_3_97"/>
          <p:cNvSpPr/>
          <p:nvPr/>
        </p:nvSpPr>
        <p:spPr>
          <a:xfrm>
            <a:off x="0" y="81"/>
            <a:ext cx="12192000" cy="1053600"/>
          </a:xfrm>
          <a:prstGeom prst="rect">
            <a:avLst/>
          </a:prstGeom>
          <a:solidFill>
            <a:srgbClr val="1C1C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2fd5d2377a_3_97"/>
          <p:cNvSpPr txBox="1">
            <a:spLocks noGrp="1"/>
          </p:cNvSpPr>
          <p:nvPr>
            <p:ph type="title"/>
          </p:nvPr>
        </p:nvSpPr>
        <p:spPr>
          <a:xfrm>
            <a:off x="2570298" y="26426"/>
            <a:ext cx="9621600" cy="10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0" name="Google Shape;110;g32fd5d2377a_3_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782" y="315311"/>
            <a:ext cx="2422517" cy="42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3">
  <p:cSld name="1_Content slide 3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2fd5d2377a_3_119"/>
          <p:cNvSpPr txBox="1">
            <a:spLocks noGrp="1"/>
          </p:cNvSpPr>
          <p:nvPr>
            <p:ph type="body" idx="1"/>
          </p:nvPr>
        </p:nvSpPr>
        <p:spPr>
          <a:xfrm>
            <a:off x="625764" y="1343819"/>
            <a:ext cx="105156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pic>
        <p:nvPicPr>
          <p:cNvPr id="121" name="Google Shape;121;g32fd5d2377a_3_1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78837" y="6444667"/>
            <a:ext cx="1175329" cy="20571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32fd5d2377a_3_119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1">
  <p:cSld name="Content slide 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2fd5d2377a_3_123"/>
          <p:cNvSpPr txBox="1">
            <a:spLocks noGrp="1"/>
          </p:cNvSpPr>
          <p:nvPr>
            <p:ph type="title"/>
          </p:nvPr>
        </p:nvSpPr>
        <p:spPr>
          <a:xfrm>
            <a:off x="586259" y="-90591"/>
            <a:ext cx="1048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g32fd5d2377a_3_123"/>
          <p:cNvSpPr txBox="1">
            <a:spLocks noGrp="1"/>
          </p:cNvSpPr>
          <p:nvPr>
            <p:ph type="body" idx="1"/>
          </p:nvPr>
        </p:nvSpPr>
        <p:spPr>
          <a:xfrm>
            <a:off x="586259" y="1393217"/>
            <a:ext cx="105156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pic>
        <p:nvPicPr>
          <p:cNvPr id="126" name="Google Shape;126;g32fd5d2377a_3_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82200" y="349508"/>
            <a:ext cx="1969334" cy="344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1">
  <p:cSld name="Cover slide 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g32fd5d2377a_3_127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9" y="0"/>
            <a:ext cx="10049599" cy="685800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32fd5d2377a_3_127"/>
          <p:cNvSpPr/>
          <p:nvPr/>
        </p:nvSpPr>
        <p:spPr>
          <a:xfrm>
            <a:off x="10049400" y="0"/>
            <a:ext cx="2142900" cy="188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2fd5d2377a_3_127"/>
          <p:cNvSpPr txBox="1">
            <a:spLocks noGrp="1"/>
          </p:cNvSpPr>
          <p:nvPr>
            <p:ph type="ctrTitle"/>
          </p:nvPr>
        </p:nvSpPr>
        <p:spPr>
          <a:xfrm>
            <a:off x="1916191" y="4871379"/>
            <a:ext cx="5955300" cy="10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131" name="Google Shape;131;g32fd5d2377a_3_127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7923" y="481719"/>
            <a:ext cx="1627000" cy="7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32fd5d2377a_3_127" descr="A black background with a black squar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7924" y="5766233"/>
            <a:ext cx="1627000" cy="610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2fd5d2377a_3_127" descr="A logo with fireworks in the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12259" y="3123975"/>
            <a:ext cx="1657347" cy="748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" type="obj">
  <p:cSld name="OBJEC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g32fd5d2377a_3_134"/>
          <p:cNvPicPr preferRelativeResize="0"/>
          <p:nvPr/>
        </p:nvPicPr>
        <p:blipFill rotWithShape="1">
          <a:blip r:embed="rId2">
            <a:alphaModFix/>
          </a:blip>
          <a:srcRect t="6323"/>
          <a:stretch/>
        </p:blipFill>
        <p:spPr>
          <a:xfrm>
            <a:off x="0" y="0"/>
            <a:ext cx="12192000" cy="1084082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32fd5d2377a_3_134"/>
          <p:cNvSpPr txBox="1">
            <a:spLocks noGrp="1"/>
          </p:cNvSpPr>
          <p:nvPr>
            <p:ph type="title"/>
          </p:nvPr>
        </p:nvSpPr>
        <p:spPr>
          <a:xfrm>
            <a:off x="-92364" y="-120741"/>
            <a:ext cx="12284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g32fd5d2377a_3_134"/>
          <p:cNvSpPr txBox="1">
            <a:spLocks noGrp="1"/>
          </p:cNvSpPr>
          <p:nvPr>
            <p:ph type="body" idx="1"/>
          </p:nvPr>
        </p:nvSpPr>
        <p:spPr>
          <a:xfrm>
            <a:off x="663471" y="1611985"/>
            <a:ext cx="10515600" cy="50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4">
  <p:cSld name="Content slide 4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2fd5d2377a_3_1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3">
  <p:cSld name="Content slide 3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32fd5d2377a_3_140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7209"/>
            <a:ext cx="12192200" cy="132556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32fd5d2377a_3_140"/>
          <p:cNvSpPr/>
          <p:nvPr/>
        </p:nvSpPr>
        <p:spPr>
          <a:xfrm>
            <a:off x="0" y="1298354"/>
            <a:ext cx="12192000" cy="555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32fd5d2377a_3_140"/>
          <p:cNvSpPr txBox="1">
            <a:spLocks noGrp="1"/>
          </p:cNvSpPr>
          <p:nvPr>
            <p:ph type="title"/>
          </p:nvPr>
        </p:nvSpPr>
        <p:spPr>
          <a:xfrm>
            <a:off x="586259" y="-31425"/>
            <a:ext cx="10555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g32fd5d2377a_3_140"/>
          <p:cNvSpPr txBox="1">
            <a:spLocks noGrp="1"/>
          </p:cNvSpPr>
          <p:nvPr>
            <p:ph type="body" idx="1"/>
          </p:nvPr>
        </p:nvSpPr>
        <p:spPr>
          <a:xfrm>
            <a:off x="586259" y="1649691"/>
            <a:ext cx="10515600" cy="42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1">
  <p:cSld name="End slide 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g32fd5d2377a_3_145" descr="A multicolored cubes stacked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32fd5d2377a_3_1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g32fd5d2377a_3_1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1495" y="1026869"/>
            <a:ext cx="9751813" cy="123491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2fd5d2377a_3_145"/>
          <p:cNvSpPr txBox="1"/>
          <p:nvPr/>
        </p:nvSpPr>
        <p:spPr>
          <a:xfrm>
            <a:off x="141401" y="2731767"/>
            <a:ext cx="1219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#endGBVF #impactin100days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g32fd5d2377a_3_145" descr="A picture containing shap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4566200" y="5501194"/>
            <a:ext cx="2783540" cy="508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2">
  <p:cSld name="End slide 2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g32fd5d2377a_3_151" descr="A multicolored cubes stacked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32fd5d2377a_3_151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g32fd5d2377a_3_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311" y="2965494"/>
            <a:ext cx="9643321" cy="123491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2fd5d2377a_3_151"/>
          <p:cNvSpPr txBox="1"/>
          <p:nvPr/>
        </p:nvSpPr>
        <p:spPr>
          <a:xfrm>
            <a:off x="84841" y="585470"/>
            <a:ext cx="1219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#endGBVF #impactin100days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g32fd5d2377a_3_151" descr="A picture containing shap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4566200" y="5501194"/>
            <a:ext cx="2783540" cy="508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2">
  <p:cSld name="Cover slide 2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2fd5d2377a_3_157"/>
          <p:cNvSpPr/>
          <p:nvPr/>
        </p:nvSpPr>
        <p:spPr>
          <a:xfrm>
            <a:off x="10049401" y="0"/>
            <a:ext cx="2142900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g32fd5d2377a_3_157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9" y="0"/>
            <a:ext cx="10049599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2fd5d2377a_3_157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7923" y="481719"/>
            <a:ext cx="1627000" cy="7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32fd5d2377a_3_157" descr="A black background with a black squar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7924" y="5766233"/>
            <a:ext cx="1627000" cy="61004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32fd5d2377a_3_157"/>
          <p:cNvSpPr txBox="1">
            <a:spLocks noGrp="1"/>
          </p:cNvSpPr>
          <p:nvPr>
            <p:ph type="ctrTitle"/>
          </p:nvPr>
        </p:nvSpPr>
        <p:spPr>
          <a:xfrm>
            <a:off x="1925619" y="4685555"/>
            <a:ext cx="5832300" cy="10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163" name="Google Shape;163;g32fd5d2377a_3_157" descr="A logo with fireworks in the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79213" y="3131588"/>
            <a:ext cx="1715711" cy="776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2fd5d2377a_3_157" descr="A black background with white tex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07201" y="5561409"/>
            <a:ext cx="1627001" cy="814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6">
  <p:cSld name="Cover slide 6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g32fd5d2377a_3_165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b="35974"/>
          <a:stretch/>
        </p:blipFill>
        <p:spPr>
          <a:xfrm>
            <a:off x="0" y="-27210"/>
            <a:ext cx="12192201" cy="532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2fd5d2377a_3_165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4525" y="5755659"/>
            <a:ext cx="1626999" cy="7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2fd5d2377a_3_165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2170" y="5580547"/>
            <a:ext cx="2325367" cy="99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2fd5d2377a_3_1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90452" y="5456268"/>
            <a:ext cx="1245749" cy="124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32fd5d2377a_3_165" descr="A black background with a black square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15518" y="5824952"/>
            <a:ext cx="1627000" cy="610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32fd5d2377a_3_165" descr="A logo with fireworks in the background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59847" y="5790947"/>
            <a:ext cx="1657347" cy="74863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2fd5d2377a_3_165"/>
          <p:cNvSpPr/>
          <p:nvPr/>
        </p:nvSpPr>
        <p:spPr>
          <a:xfrm>
            <a:off x="0" y="-1"/>
            <a:ext cx="12192000" cy="52995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2fd5d2377a_3_165"/>
          <p:cNvSpPr txBox="1">
            <a:spLocks noGrp="1"/>
          </p:cNvSpPr>
          <p:nvPr>
            <p:ph type="ctrTitle"/>
          </p:nvPr>
        </p:nvSpPr>
        <p:spPr>
          <a:xfrm>
            <a:off x="502168" y="1310473"/>
            <a:ext cx="10930500" cy="10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g32fd5d2377a_3_165"/>
          <p:cNvSpPr txBox="1">
            <a:spLocks noGrp="1"/>
          </p:cNvSpPr>
          <p:nvPr>
            <p:ph type="subTitle" idx="1"/>
          </p:nvPr>
        </p:nvSpPr>
        <p:spPr>
          <a:xfrm>
            <a:off x="2827537" y="2893057"/>
            <a:ext cx="60684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5">
  <p:cSld name="Content slide 5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g32fd5d2377a_3_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105580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32fd5d2377a_3_175"/>
          <p:cNvSpPr txBox="1">
            <a:spLocks noGrp="1"/>
          </p:cNvSpPr>
          <p:nvPr>
            <p:ph type="title"/>
          </p:nvPr>
        </p:nvSpPr>
        <p:spPr>
          <a:xfrm>
            <a:off x="0" y="-123745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g32fd5d2377a_3_175"/>
          <p:cNvSpPr txBox="1">
            <a:spLocks noGrp="1"/>
          </p:cNvSpPr>
          <p:nvPr>
            <p:ph type="body" idx="1"/>
          </p:nvPr>
        </p:nvSpPr>
        <p:spPr>
          <a:xfrm>
            <a:off x="625764" y="1362073"/>
            <a:ext cx="10515600" cy="4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6">
  <p:cSld name="Content slide 6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g32fd5d2377a_3_1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1784"/>
            <a:ext cx="12192000" cy="108644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2fd5d2377a_3_179"/>
          <p:cNvSpPr txBox="1">
            <a:spLocks noGrp="1"/>
          </p:cNvSpPr>
          <p:nvPr>
            <p:ph type="title"/>
          </p:nvPr>
        </p:nvSpPr>
        <p:spPr>
          <a:xfrm>
            <a:off x="0" y="-11372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g32fd5d2377a_3_179"/>
          <p:cNvSpPr txBox="1">
            <a:spLocks noGrp="1"/>
          </p:cNvSpPr>
          <p:nvPr>
            <p:ph type="body" idx="1"/>
          </p:nvPr>
        </p:nvSpPr>
        <p:spPr>
          <a:xfrm>
            <a:off x="625764" y="1880625"/>
            <a:ext cx="10515600" cy="4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1">
  <p:cSld name="Slide divider 1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2fd5d2377a_3_183"/>
          <p:cNvSpPr/>
          <p:nvPr/>
        </p:nvSpPr>
        <p:spPr>
          <a:xfrm>
            <a:off x="5458691" y="0"/>
            <a:ext cx="67332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2fd5d2377a_3_183"/>
          <p:cNvSpPr txBox="1">
            <a:spLocks noGrp="1"/>
          </p:cNvSpPr>
          <p:nvPr>
            <p:ph type="title"/>
          </p:nvPr>
        </p:nvSpPr>
        <p:spPr>
          <a:xfrm>
            <a:off x="6449485" y="2560961"/>
            <a:ext cx="4803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  <a:defRPr sz="4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g32fd5d2377a_3_183"/>
          <p:cNvSpPr/>
          <p:nvPr/>
        </p:nvSpPr>
        <p:spPr>
          <a:xfrm>
            <a:off x="-1" y="0"/>
            <a:ext cx="5458800" cy="6858000"/>
          </a:xfrm>
          <a:prstGeom prst="rect">
            <a:avLst/>
          </a:prstGeom>
          <a:solidFill>
            <a:schemeClr val="dk2">
              <a:alpha val="9764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g32fd5d2377a_3_1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8401" y="2777059"/>
            <a:ext cx="5104118" cy="893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2">
  <p:cSld name="Slide divider 2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2fd5d2377a_3_188"/>
          <p:cNvSpPr txBox="1">
            <a:spLocks noGrp="1"/>
          </p:cNvSpPr>
          <p:nvPr>
            <p:ph type="title"/>
          </p:nvPr>
        </p:nvSpPr>
        <p:spPr>
          <a:xfrm>
            <a:off x="1643291" y="2766218"/>
            <a:ext cx="9113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aleway"/>
              <a:buNone/>
              <a:defRPr sz="6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190" name="Google Shape;190;g32fd5d2377a_3_188" descr="A colorful crystals i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892" y="-1"/>
            <a:ext cx="12197893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3">
  <p:cSld name="Slide divider 3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2fd5d2377a_3_191"/>
          <p:cNvSpPr txBox="1">
            <a:spLocks noGrp="1"/>
          </p:cNvSpPr>
          <p:nvPr>
            <p:ph type="title"/>
          </p:nvPr>
        </p:nvSpPr>
        <p:spPr>
          <a:xfrm>
            <a:off x="707010" y="2662561"/>
            <a:ext cx="10641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"/>
              <a:buNone/>
              <a:defRPr sz="4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193" name="Google Shape;193;g32fd5d2377a_3_191" descr="A colorful explosion of firework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1">
  <p:cSld name="Background slide 1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2fd5d2377a_3_1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2fd5d2377a_3_194"/>
          <p:cNvSpPr txBox="1">
            <a:spLocks noGrp="1"/>
          </p:cNvSpPr>
          <p:nvPr>
            <p:ph type="title"/>
          </p:nvPr>
        </p:nvSpPr>
        <p:spPr>
          <a:xfrm>
            <a:off x="0" y="1211480"/>
            <a:ext cx="121920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197" name="Google Shape;197;g32fd5d2377a_3_194" descr="A group of people standing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546" b="2391"/>
          <a:stretch/>
        </p:blipFill>
        <p:spPr>
          <a:xfrm>
            <a:off x="-9117" y="3148553"/>
            <a:ext cx="12201119" cy="3709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2">
  <p:cSld name="Background slide 2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2fd5d2377a_3_198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g32fd5d2377a_3_198"/>
          <p:cNvSpPr txBox="1">
            <a:spLocks noGrp="1"/>
          </p:cNvSpPr>
          <p:nvPr>
            <p:ph type="body" idx="1"/>
          </p:nvPr>
        </p:nvSpPr>
        <p:spPr>
          <a:xfrm>
            <a:off x="625764" y="1699274"/>
            <a:ext cx="10515600" cy="4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925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925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3">
  <p:cSld name="Background slide 3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2fd5d2377a_3_201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g32fd5d2377a_3_201"/>
          <p:cNvSpPr txBox="1">
            <a:spLocks noGrp="1"/>
          </p:cNvSpPr>
          <p:nvPr>
            <p:ph type="body" idx="1"/>
          </p:nvPr>
        </p:nvSpPr>
        <p:spPr>
          <a:xfrm>
            <a:off x="625764" y="1699274"/>
            <a:ext cx="10515600" cy="4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925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925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1">
  <p:cSld name="Cover slide 1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g3379df3e034_1_8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9" y="0"/>
            <a:ext cx="100495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3379df3e034_1_8"/>
          <p:cNvSpPr/>
          <p:nvPr/>
        </p:nvSpPr>
        <p:spPr>
          <a:xfrm>
            <a:off x="10049400" y="0"/>
            <a:ext cx="2142600" cy="187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379df3e034_1_8"/>
          <p:cNvSpPr txBox="1">
            <a:spLocks noGrp="1"/>
          </p:cNvSpPr>
          <p:nvPr>
            <p:ph type="ctrTitle"/>
          </p:nvPr>
        </p:nvSpPr>
        <p:spPr>
          <a:xfrm>
            <a:off x="1916191" y="4871379"/>
            <a:ext cx="59553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16" name="Google Shape;216;g3379df3e034_1_8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7923" y="481719"/>
            <a:ext cx="1627000" cy="7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3379df3e034_1_8" descr="A black background with a black squar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7924" y="5766233"/>
            <a:ext cx="1627000" cy="610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3379df3e034_1_8" descr="A logo with fireworks in the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12259" y="3123975"/>
            <a:ext cx="1657347" cy="748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3">
  <p:cSld name="1_Content slide 3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379df3e034_1_15"/>
          <p:cNvSpPr txBox="1">
            <a:spLocks noGrp="1"/>
          </p:cNvSpPr>
          <p:nvPr>
            <p:ph type="body" idx="1"/>
          </p:nvPr>
        </p:nvSpPr>
        <p:spPr>
          <a:xfrm>
            <a:off x="625764" y="1343819"/>
            <a:ext cx="105156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21" name="Google Shape;221;g3379df3e034_1_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78837" y="6444667"/>
            <a:ext cx="1175329" cy="20571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3379df3e034_1_15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" type="obj">
  <p:cSld name="OBJEC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g3379df3e034_1_19"/>
          <p:cNvPicPr preferRelativeResize="0"/>
          <p:nvPr/>
        </p:nvPicPr>
        <p:blipFill rotWithShape="1">
          <a:blip r:embed="rId2">
            <a:alphaModFix/>
          </a:blip>
          <a:srcRect t="6323"/>
          <a:stretch/>
        </p:blipFill>
        <p:spPr>
          <a:xfrm>
            <a:off x="0" y="0"/>
            <a:ext cx="12192000" cy="108408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3379df3e034_1_19"/>
          <p:cNvSpPr txBox="1">
            <a:spLocks noGrp="1"/>
          </p:cNvSpPr>
          <p:nvPr>
            <p:ph type="title"/>
          </p:nvPr>
        </p:nvSpPr>
        <p:spPr>
          <a:xfrm>
            <a:off x="-92364" y="-120741"/>
            <a:ext cx="12284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g3379df3e034_1_19"/>
          <p:cNvSpPr txBox="1">
            <a:spLocks noGrp="1"/>
          </p:cNvSpPr>
          <p:nvPr>
            <p:ph type="body" idx="1"/>
          </p:nvPr>
        </p:nvSpPr>
        <p:spPr>
          <a:xfrm>
            <a:off x="663471" y="1611985"/>
            <a:ext cx="10515600" cy="50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1">
  <p:cSld name="Content slide 1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379df3e034_1_23"/>
          <p:cNvSpPr txBox="1">
            <a:spLocks noGrp="1"/>
          </p:cNvSpPr>
          <p:nvPr>
            <p:ph type="title"/>
          </p:nvPr>
        </p:nvSpPr>
        <p:spPr>
          <a:xfrm>
            <a:off x="586259" y="-90591"/>
            <a:ext cx="1048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g3379df3e034_1_23"/>
          <p:cNvSpPr txBox="1">
            <a:spLocks noGrp="1"/>
          </p:cNvSpPr>
          <p:nvPr>
            <p:ph type="body" idx="1"/>
          </p:nvPr>
        </p:nvSpPr>
        <p:spPr>
          <a:xfrm>
            <a:off x="586259" y="1393217"/>
            <a:ext cx="105156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0" name="Google Shape;230;g3379df3e034_1_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82200" y="349508"/>
            <a:ext cx="1969330" cy="344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 Alt">
  <p:cSld name="Title &amp; Bullets Al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379df3e034_1_27"/>
          <p:cNvSpPr txBox="1">
            <a:spLocks noGrp="1"/>
          </p:cNvSpPr>
          <p:nvPr>
            <p:ph type="title"/>
          </p:nvPr>
        </p:nvSpPr>
        <p:spPr>
          <a:xfrm>
            <a:off x="381000" y="890299"/>
            <a:ext cx="96741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6300" b="0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1100"/>
              <a:buFont typeface="Avenir"/>
              <a:buNone/>
              <a:defRPr sz="3700" b="1" i="0" u="none" strike="noStrike" cap="none">
                <a:solidFill>
                  <a:srgbClr val="A7172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233" name="Google Shape;233;g3379df3e034_1_27"/>
          <p:cNvSpPr txBox="1">
            <a:spLocks noGrp="1"/>
          </p:cNvSpPr>
          <p:nvPr>
            <p:ph type="body" idx="1"/>
          </p:nvPr>
        </p:nvSpPr>
        <p:spPr>
          <a:xfrm>
            <a:off x="381000" y="1928813"/>
            <a:ext cx="11430000" cy="42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>
            <a:lvl1pPr marL="457200" marR="0" lvl="0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Char char="▸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Char char="▸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Char char="▸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Char char="▸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Char char="▸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38A3D5"/>
              </a:buClr>
              <a:buSzPts val="2500"/>
              <a:buFont typeface="Avenir"/>
              <a:buChar char="‣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38A3D5"/>
              </a:buClr>
              <a:buSzPts val="2500"/>
              <a:buFont typeface="Avenir"/>
              <a:buChar char="‣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38A3D5"/>
              </a:buClr>
              <a:buSzPts val="2500"/>
              <a:buFont typeface="Avenir"/>
              <a:buChar char="‣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38A3D5"/>
              </a:buClr>
              <a:buSzPts val="2500"/>
              <a:buFont typeface="Avenir"/>
              <a:buChar char="‣"/>
              <a:defRPr sz="2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234" name="Google Shape;234;g3379df3e034_1_27"/>
          <p:cNvSpPr txBox="1">
            <a:spLocks noGrp="1"/>
          </p:cNvSpPr>
          <p:nvPr>
            <p:ph type="sldNum" idx="12"/>
          </p:nvPr>
        </p:nvSpPr>
        <p:spPr>
          <a:xfrm>
            <a:off x="11424960" y="303609"/>
            <a:ext cx="3813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25" tIns="35725" rIns="35725" bIns="35725" anchor="t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500"/>
              <a:buFont typeface="Arial"/>
              <a:buNone/>
              <a:defRPr sz="17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6">
  <p:cSld name="Content slide 6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g3379df3e034_1_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1784"/>
            <a:ext cx="12192000" cy="108644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3379df3e034_1_31"/>
          <p:cNvSpPr txBox="1">
            <a:spLocks noGrp="1"/>
          </p:cNvSpPr>
          <p:nvPr>
            <p:ph type="title"/>
          </p:nvPr>
        </p:nvSpPr>
        <p:spPr>
          <a:xfrm>
            <a:off x="0" y="-11372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g3379df3e034_1_31"/>
          <p:cNvSpPr txBox="1">
            <a:spLocks noGrp="1"/>
          </p:cNvSpPr>
          <p:nvPr>
            <p:ph type="body" idx="1"/>
          </p:nvPr>
        </p:nvSpPr>
        <p:spPr>
          <a:xfrm>
            <a:off x="625764" y="1880625"/>
            <a:ext cx="10515600" cy="4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4">
  <p:cSld name="Content slide 4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379df3e034_1_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3">
  <p:cSld name="Content slide 3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g3379df3e034_1_37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7209"/>
            <a:ext cx="12192200" cy="1325564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g3379df3e034_1_37"/>
          <p:cNvSpPr/>
          <p:nvPr/>
        </p:nvSpPr>
        <p:spPr>
          <a:xfrm>
            <a:off x="0" y="1298354"/>
            <a:ext cx="12192000" cy="555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379df3e034_1_37"/>
          <p:cNvSpPr txBox="1">
            <a:spLocks noGrp="1"/>
          </p:cNvSpPr>
          <p:nvPr>
            <p:ph type="title"/>
          </p:nvPr>
        </p:nvSpPr>
        <p:spPr>
          <a:xfrm>
            <a:off x="586259" y="-31425"/>
            <a:ext cx="10555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g3379df3e034_1_37"/>
          <p:cNvSpPr txBox="1">
            <a:spLocks noGrp="1"/>
          </p:cNvSpPr>
          <p:nvPr>
            <p:ph type="body" idx="1"/>
          </p:nvPr>
        </p:nvSpPr>
        <p:spPr>
          <a:xfrm>
            <a:off x="586259" y="1649691"/>
            <a:ext cx="10515600" cy="4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1">
  <p:cSld name="End slide 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g3379df3e034_1_42" descr="A multicolored cubes stacked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379df3e034_1_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g3379df3e034_1_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1495" y="1026869"/>
            <a:ext cx="9751813" cy="123491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379df3e034_1_42"/>
          <p:cNvSpPr txBox="1"/>
          <p:nvPr/>
        </p:nvSpPr>
        <p:spPr>
          <a:xfrm>
            <a:off x="141401" y="2731767"/>
            <a:ext cx="1219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#endGBVF #impactin100days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g3379df3e034_1_42" descr="A picture containing shap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4566200" y="5501194"/>
            <a:ext cx="2783540" cy="508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2">
  <p:cSld name="End slide 2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g3379df3e034_1_48" descr="A multicolored cubes stacked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3379df3e034_1_48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g3379df3e034_1_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311" y="2965494"/>
            <a:ext cx="9643318" cy="1234911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379df3e034_1_48"/>
          <p:cNvSpPr txBox="1"/>
          <p:nvPr/>
        </p:nvSpPr>
        <p:spPr>
          <a:xfrm>
            <a:off x="84841" y="585470"/>
            <a:ext cx="12192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#endGBVF #impactin100days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g3379df3e034_1_48" descr="A picture containing shap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4566200" y="5501194"/>
            <a:ext cx="2783540" cy="508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2">
  <p:cSld name="Cover slide 2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379df3e034_1_54"/>
          <p:cNvSpPr/>
          <p:nvPr/>
        </p:nvSpPr>
        <p:spPr>
          <a:xfrm>
            <a:off x="10049401" y="0"/>
            <a:ext cx="2142600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g3379df3e034_1_54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9" y="0"/>
            <a:ext cx="100495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3379df3e034_1_54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7923" y="481719"/>
            <a:ext cx="1627000" cy="7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3379df3e034_1_54" descr="A black background with a black squar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7924" y="5766233"/>
            <a:ext cx="1627000" cy="610048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3379df3e034_1_54"/>
          <p:cNvSpPr txBox="1">
            <a:spLocks noGrp="1"/>
          </p:cNvSpPr>
          <p:nvPr>
            <p:ph type="ctrTitle"/>
          </p:nvPr>
        </p:nvSpPr>
        <p:spPr>
          <a:xfrm>
            <a:off x="1925619" y="4685555"/>
            <a:ext cx="58326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4" name="Google Shape;264;g3379df3e034_1_54" descr="A logo with fireworks in the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79213" y="3131588"/>
            <a:ext cx="1715711" cy="776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3379df3e034_1_54" descr="A black background with white tex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07201" y="5561409"/>
            <a:ext cx="1626999" cy="814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6">
  <p:cSld name="Cover slide 6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g3379df3e034_1_62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b="35974"/>
          <a:stretch/>
        </p:blipFill>
        <p:spPr>
          <a:xfrm>
            <a:off x="0" y="-27210"/>
            <a:ext cx="12192201" cy="532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3379df3e034_1_62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4525" y="5755659"/>
            <a:ext cx="1626999" cy="748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3379df3e034_1_62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2170" y="5580547"/>
            <a:ext cx="2325367" cy="99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3379df3e034_1_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90452" y="5456268"/>
            <a:ext cx="1245749" cy="124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3379df3e034_1_62" descr="A black background with a black square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15518" y="5824952"/>
            <a:ext cx="1627000" cy="610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3379df3e034_1_62" descr="A logo with fireworks in the background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59847" y="5790947"/>
            <a:ext cx="1657347" cy="748636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g3379df3e034_1_62"/>
          <p:cNvSpPr/>
          <p:nvPr/>
        </p:nvSpPr>
        <p:spPr>
          <a:xfrm>
            <a:off x="0" y="-1"/>
            <a:ext cx="12192000" cy="52995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3379df3e034_1_62"/>
          <p:cNvSpPr txBox="1">
            <a:spLocks noGrp="1"/>
          </p:cNvSpPr>
          <p:nvPr>
            <p:ph type="ctrTitle"/>
          </p:nvPr>
        </p:nvSpPr>
        <p:spPr>
          <a:xfrm>
            <a:off x="502168" y="1310473"/>
            <a:ext cx="109302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g3379df3e034_1_62"/>
          <p:cNvSpPr txBox="1">
            <a:spLocks noGrp="1"/>
          </p:cNvSpPr>
          <p:nvPr>
            <p:ph type="subTitle" idx="1"/>
          </p:nvPr>
        </p:nvSpPr>
        <p:spPr>
          <a:xfrm>
            <a:off x="2827537" y="2893057"/>
            <a:ext cx="60684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5">
  <p:cSld name="Content slide 5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g3379df3e034_1_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1055802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3379df3e034_1_72"/>
          <p:cNvSpPr txBox="1">
            <a:spLocks noGrp="1"/>
          </p:cNvSpPr>
          <p:nvPr>
            <p:ph type="title"/>
          </p:nvPr>
        </p:nvSpPr>
        <p:spPr>
          <a:xfrm>
            <a:off x="0" y="-123745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g3379df3e034_1_72"/>
          <p:cNvSpPr txBox="1">
            <a:spLocks noGrp="1"/>
          </p:cNvSpPr>
          <p:nvPr>
            <p:ph type="body" idx="1"/>
          </p:nvPr>
        </p:nvSpPr>
        <p:spPr>
          <a:xfrm>
            <a:off x="625764" y="1362073"/>
            <a:ext cx="10515600" cy="4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1">
  <p:cSld name="Slide divider 1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379df3e034_1_76"/>
          <p:cNvSpPr/>
          <p:nvPr/>
        </p:nvSpPr>
        <p:spPr>
          <a:xfrm>
            <a:off x="5458691" y="0"/>
            <a:ext cx="67332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3379df3e034_1_76"/>
          <p:cNvSpPr txBox="1">
            <a:spLocks noGrp="1"/>
          </p:cNvSpPr>
          <p:nvPr>
            <p:ph type="title"/>
          </p:nvPr>
        </p:nvSpPr>
        <p:spPr>
          <a:xfrm>
            <a:off x="6449485" y="2560961"/>
            <a:ext cx="4803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  <a:defRPr sz="4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g3379df3e034_1_76"/>
          <p:cNvSpPr/>
          <p:nvPr/>
        </p:nvSpPr>
        <p:spPr>
          <a:xfrm>
            <a:off x="-1" y="0"/>
            <a:ext cx="5458800" cy="6858000"/>
          </a:xfrm>
          <a:prstGeom prst="rect">
            <a:avLst/>
          </a:prstGeom>
          <a:solidFill>
            <a:schemeClr val="dk2">
              <a:alpha val="9725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g3379df3e034_1_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8401" y="2777059"/>
            <a:ext cx="5104114" cy="893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2">
  <p:cSld name="Slide divider 2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379df3e034_1_81"/>
          <p:cNvSpPr txBox="1">
            <a:spLocks noGrp="1"/>
          </p:cNvSpPr>
          <p:nvPr>
            <p:ph type="title"/>
          </p:nvPr>
        </p:nvSpPr>
        <p:spPr>
          <a:xfrm>
            <a:off x="1643291" y="2766218"/>
            <a:ext cx="9113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aleway"/>
              <a:buNone/>
              <a:defRPr sz="6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87" name="Google Shape;287;g3379df3e034_1_81" descr="A colorful crystals i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892" y="-1"/>
            <a:ext cx="12197893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3">
  <p:cSld name="Slide divider 3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379df3e034_1_84"/>
          <p:cNvSpPr txBox="1">
            <a:spLocks noGrp="1"/>
          </p:cNvSpPr>
          <p:nvPr>
            <p:ph type="title"/>
          </p:nvPr>
        </p:nvSpPr>
        <p:spPr>
          <a:xfrm>
            <a:off x="707010" y="2662561"/>
            <a:ext cx="10641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aleway"/>
              <a:buNone/>
              <a:defRPr sz="4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0" name="Google Shape;290;g3379df3e034_1_84" descr="A colorful explosion of firework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1">
  <p:cSld name="Background slide 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379df3e034_1_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3379df3e034_1_87"/>
          <p:cNvSpPr txBox="1">
            <a:spLocks noGrp="1"/>
          </p:cNvSpPr>
          <p:nvPr>
            <p:ph type="title"/>
          </p:nvPr>
        </p:nvSpPr>
        <p:spPr>
          <a:xfrm>
            <a:off x="0" y="1211480"/>
            <a:ext cx="121920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aleway"/>
              <a:buNone/>
              <a:defRPr sz="4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4" name="Google Shape;294;g3379df3e034_1_87" descr="A group of people standing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546" b="2391"/>
          <a:stretch/>
        </p:blipFill>
        <p:spPr>
          <a:xfrm>
            <a:off x="-9117" y="3148553"/>
            <a:ext cx="12201115" cy="3709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2">
  <p:cSld name="Background slide 2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379df3e034_1_91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g3379df3e034_1_91"/>
          <p:cNvSpPr txBox="1">
            <a:spLocks noGrp="1"/>
          </p:cNvSpPr>
          <p:nvPr>
            <p:ph type="body" idx="1"/>
          </p:nvPr>
        </p:nvSpPr>
        <p:spPr>
          <a:xfrm>
            <a:off x="625764" y="1699274"/>
            <a:ext cx="10515600" cy="4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3">
  <p:cSld name="Background slide 3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379df3e034_1_94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g3379df3e034_1_94"/>
          <p:cNvSpPr txBox="1">
            <a:spLocks noGrp="1"/>
          </p:cNvSpPr>
          <p:nvPr>
            <p:ph type="body" idx="1"/>
          </p:nvPr>
        </p:nvSpPr>
        <p:spPr>
          <a:xfrm>
            <a:off x="625764" y="1699274"/>
            <a:ext cx="10515600" cy="4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81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429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429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 1">
  <p:cSld name="1_Title and Conten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379df3e034_1_97"/>
          <p:cNvSpPr txBox="1">
            <a:spLocks noGrp="1"/>
          </p:cNvSpPr>
          <p:nvPr>
            <p:ph type="body" idx="1"/>
          </p:nvPr>
        </p:nvSpPr>
        <p:spPr>
          <a:xfrm>
            <a:off x="533400" y="1471425"/>
            <a:ext cx="10515600" cy="47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3" name="Google Shape;303;g3379df3e034_1_97"/>
          <p:cNvSpPr/>
          <p:nvPr/>
        </p:nvSpPr>
        <p:spPr>
          <a:xfrm>
            <a:off x="0" y="81"/>
            <a:ext cx="12192000" cy="1053600"/>
          </a:xfrm>
          <a:prstGeom prst="rect">
            <a:avLst/>
          </a:prstGeom>
          <a:solidFill>
            <a:srgbClr val="1C1C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g3379df3e034_1_97"/>
          <p:cNvSpPr txBox="1">
            <a:spLocks noGrp="1"/>
          </p:cNvSpPr>
          <p:nvPr>
            <p:ph type="title"/>
          </p:nvPr>
        </p:nvSpPr>
        <p:spPr>
          <a:xfrm>
            <a:off x="2570298" y="26426"/>
            <a:ext cx="9621600" cy="10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05" name="Google Shape;305;g3379df3e034_1_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782" y="315311"/>
            <a:ext cx="2422517" cy="42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9"/>
          <p:cNvSpPr txBox="1">
            <a:spLocks noGrp="1"/>
          </p:cNvSpPr>
          <p:nvPr>
            <p:ph type="title"/>
          </p:nvPr>
        </p:nvSpPr>
        <p:spPr>
          <a:xfrm>
            <a:off x="867029" y="460916"/>
            <a:ext cx="104580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700"/>
              <a:buNone/>
              <a:defRPr b="0" i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9"/>
          <p:cNvSpPr txBox="1">
            <a:spLocks noGrp="1"/>
          </p:cNvSpPr>
          <p:nvPr>
            <p:ph type="body" idx="1"/>
          </p:nvPr>
        </p:nvSpPr>
        <p:spPr>
          <a:xfrm>
            <a:off x="512588" y="2103336"/>
            <a:ext cx="5294400" cy="455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304792" algn="l">
              <a:spcBef>
                <a:spcPts val="1067"/>
              </a:spcBef>
              <a:spcAft>
                <a:spcPts val="0"/>
              </a:spcAft>
              <a:buSzPts val="2100"/>
              <a:buNone/>
              <a:defRPr sz="2267" b="1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l">
              <a:spcBef>
                <a:spcPts val="533"/>
              </a:spcBef>
              <a:spcAft>
                <a:spcPts val="0"/>
              </a:spcAft>
              <a:buSzPts val="1800"/>
              <a:buNone/>
              <a:defRPr/>
            </a:lvl2pPr>
            <a:lvl3pPr marL="1828754" lvl="2" indent="-304792" algn="l">
              <a:spcBef>
                <a:spcPts val="533"/>
              </a:spcBef>
              <a:spcAft>
                <a:spcPts val="0"/>
              </a:spcAft>
              <a:buSzPts val="1500"/>
              <a:buNone/>
              <a:defRPr/>
            </a:lvl3pPr>
            <a:lvl4pPr marL="2438339" lvl="3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4pPr>
            <a:lvl5pPr marL="3047924" lvl="4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5pPr>
            <a:lvl6pPr marL="3657509" lvl="5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6pPr>
            <a:lvl7pPr marL="4267093" lvl="6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7pPr>
            <a:lvl8pPr marL="4876678" lvl="7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8pPr>
            <a:lvl9pPr marL="5486263" lvl="8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9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600" cy="528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304792" algn="l">
              <a:spcBef>
                <a:spcPts val="1067"/>
              </a:spcBef>
              <a:spcAft>
                <a:spcPts val="0"/>
              </a:spcAft>
              <a:buSzPts val="2100"/>
              <a:buNone/>
              <a:defRPr/>
            </a:lvl1pPr>
            <a:lvl2pPr marL="1219170" lvl="1" indent="-304792" algn="l">
              <a:spcBef>
                <a:spcPts val="533"/>
              </a:spcBef>
              <a:spcAft>
                <a:spcPts val="0"/>
              </a:spcAft>
              <a:buSzPts val="1800"/>
              <a:buNone/>
              <a:defRPr/>
            </a:lvl2pPr>
            <a:lvl3pPr marL="1828754" lvl="2" indent="-304792" algn="l">
              <a:spcBef>
                <a:spcPts val="533"/>
              </a:spcBef>
              <a:spcAft>
                <a:spcPts val="0"/>
              </a:spcAft>
              <a:buSzPts val="1500"/>
              <a:buNone/>
              <a:defRPr/>
            </a:lvl3pPr>
            <a:lvl4pPr marL="2438339" lvl="3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4pPr>
            <a:lvl5pPr marL="3047924" lvl="4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5pPr>
            <a:lvl6pPr marL="3657509" lvl="5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6pPr>
            <a:lvl7pPr marL="4267093" lvl="6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7pPr>
            <a:lvl8pPr marL="4876678" lvl="7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8pPr>
            <a:lvl9pPr marL="5486263" lvl="8" indent="-304792" algn="l"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9"/>
          <p:cNvSpPr txBox="1">
            <a:spLocks noGrp="1"/>
          </p:cNvSpPr>
          <p:nvPr>
            <p:ph type="ftr" idx="11"/>
          </p:nvPr>
        </p:nvSpPr>
        <p:spPr>
          <a:xfrm>
            <a:off x="487827" y="6471267"/>
            <a:ext cx="5114800" cy="348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2267" b="1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9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0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49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0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sz="1333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279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2fd5d2377a_3_0"/>
          <p:cNvSpPr/>
          <p:nvPr/>
        </p:nvSpPr>
        <p:spPr>
          <a:xfrm>
            <a:off x="0" y="-1"/>
            <a:ext cx="12192000" cy="104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11;g32fd5d2377a_3_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9982200" y="349508"/>
            <a:ext cx="1969330" cy="34468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g32fd5d2377a_3_0"/>
          <p:cNvSpPr txBox="1">
            <a:spLocks noGrp="1"/>
          </p:cNvSpPr>
          <p:nvPr>
            <p:ph type="body" idx="1"/>
          </p:nvPr>
        </p:nvSpPr>
        <p:spPr>
          <a:xfrm>
            <a:off x="586259" y="1393217"/>
            <a:ext cx="105156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g32fd5d2377a_3_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g32fd5d2377a_3_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g32fd5d2377a_3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16" name="Google Shape;16;g32fd5d2377a_3_0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2fd5d2377a_3_111"/>
          <p:cNvSpPr/>
          <p:nvPr/>
        </p:nvSpPr>
        <p:spPr>
          <a:xfrm>
            <a:off x="0" y="-1"/>
            <a:ext cx="12192000" cy="104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g32fd5d2377a_3_11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9982200" y="349508"/>
            <a:ext cx="1969334" cy="34469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32fd5d2377a_3_111"/>
          <p:cNvSpPr txBox="1">
            <a:spLocks noGrp="1"/>
          </p:cNvSpPr>
          <p:nvPr>
            <p:ph type="body" idx="1"/>
          </p:nvPr>
        </p:nvSpPr>
        <p:spPr>
          <a:xfrm>
            <a:off x="586259" y="1393217"/>
            <a:ext cx="105156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g32fd5d2377a_3_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g32fd5d2377a_3_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g32fd5d2377a_3_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118" name="Google Shape;118;g32fd5d2377a_3_111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379df3e034_1_0"/>
          <p:cNvSpPr/>
          <p:nvPr/>
        </p:nvSpPr>
        <p:spPr>
          <a:xfrm>
            <a:off x="0" y="-1"/>
            <a:ext cx="12192000" cy="104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g3379df3e034_1_0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9982200" y="349508"/>
            <a:ext cx="1969330" cy="34468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3379df3e034_1_0"/>
          <p:cNvSpPr txBox="1">
            <a:spLocks noGrp="1"/>
          </p:cNvSpPr>
          <p:nvPr>
            <p:ph type="body" idx="1"/>
          </p:nvPr>
        </p:nvSpPr>
        <p:spPr>
          <a:xfrm>
            <a:off x="586259" y="1393217"/>
            <a:ext cx="10515600" cy="45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g3379df3e034_1_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g3379df3e034_1_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g3379df3e034_1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sp>
        <p:nvSpPr>
          <p:cNvPr id="211" name="Google Shape;211;g3379df3e034_1_0"/>
          <p:cNvSpPr txBox="1">
            <a:spLocks noGrp="1"/>
          </p:cNvSpPr>
          <p:nvPr>
            <p:ph type="title"/>
          </p:nvPr>
        </p:nvSpPr>
        <p:spPr>
          <a:xfrm>
            <a:off x="546755" y="42555"/>
            <a:ext cx="105945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6.png"/><Relationship Id="rId11" Type="http://schemas.openxmlformats.org/officeDocument/2006/relationships/image" Target="../media/image80.png"/><Relationship Id="rId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74.jpg"/><Relationship Id="rId9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ZL3a2ekuAVwdUYYijKw7lH9e-T9-Vjgm/view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8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2YOqnhZ9q2gwwPttKI9MrJWTvYUFaGTS/view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VFGUEnhrokNZ2MvaoGw-KTXmAzVTMsOj/view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90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9" Type="http://schemas.openxmlformats.org/officeDocument/2006/relationships/image" Target="../media/image1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13.png"/><Relationship Id="rId4" Type="http://schemas.openxmlformats.org/officeDocument/2006/relationships/image" Target="../media/image1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32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g"/><Relationship Id="rId3" Type="http://schemas.openxmlformats.org/officeDocument/2006/relationships/image" Target="../media/image136.jpg"/><Relationship Id="rId7" Type="http://schemas.openxmlformats.org/officeDocument/2006/relationships/image" Target="../media/image143.png"/><Relationship Id="rId12" Type="http://schemas.openxmlformats.org/officeDocument/2006/relationships/image" Target="../media/image14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42.png"/><Relationship Id="rId11" Type="http://schemas.openxmlformats.org/officeDocument/2006/relationships/image" Target="../media/image147.png"/><Relationship Id="rId5" Type="http://schemas.openxmlformats.org/officeDocument/2006/relationships/image" Target="../media/image141.jpg"/><Relationship Id="rId10" Type="http://schemas.openxmlformats.org/officeDocument/2006/relationships/image" Target="../media/image146.jpg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379df3e034_1_102"/>
          <p:cNvSpPr txBox="1">
            <a:spLocks noGrp="1"/>
          </p:cNvSpPr>
          <p:nvPr>
            <p:ph type="ctrTitle"/>
          </p:nvPr>
        </p:nvSpPr>
        <p:spPr>
          <a:xfrm>
            <a:off x="853544" y="5017940"/>
            <a:ext cx="8350500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aleway"/>
              <a:buNone/>
            </a:pPr>
            <a:r>
              <a:rPr lang="en-ZA" sz="6000" dirty="0"/>
              <a:t>Start-up Workshop</a:t>
            </a:r>
            <a:endParaRPr sz="6000" dirty="0"/>
          </a:p>
        </p:txBody>
      </p:sp>
      <p:sp>
        <p:nvSpPr>
          <p:cNvPr id="2" name="Google Shape;429;g32fd5d2377a_3_102">
            <a:extLst>
              <a:ext uri="{FF2B5EF4-FFF2-40B4-BE49-F238E27FC236}">
                <a16:creationId xmlns:a16="http://schemas.microsoft.com/office/drawing/2014/main" id="{3E821CF7-D029-B03F-F2BC-29702421D68E}"/>
              </a:ext>
            </a:extLst>
          </p:cNvPr>
          <p:cNvSpPr/>
          <p:nvPr/>
        </p:nvSpPr>
        <p:spPr>
          <a:xfrm>
            <a:off x="2043289" y="1113793"/>
            <a:ext cx="6016978" cy="2999169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31;g32fd5d2377a_3_102">
            <a:extLst>
              <a:ext uri="{FF2B5EF4-FFF2-40B4-BE49-F238E27FC236}">
                <a16:creationId xmlns:a16="http://schemas.microsoft.com/office/drawing/2014/main" id="{24805B06-2898-932B-4975-28185E0B19C3}"/>
              </a:ext>
            </a:extLst>
          </p:cNvPr>
          <p:cNvSpPr/>
          <p:nvPr/>
        </p:nvSpPr>
        <p:spPr>
          <a:xfrm>
            <a:off x="2314222" y="1343378"/>
            <a:ext cx="5486400" cy="2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432;g32fd5d2377a_3_102">
            <a:extLst>
              <a:ext uri="{FF2B5EF4-FFF2-40B4-BE49-F238E27FC236}">
                <a16:creationId xmlns:a16="http://schemas.microsoft.com/office/drawing/2014/main" id="{16B1BDA6-C73A-86DB-B1C6-660CC008B4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0275" y="1603253"/>
            <a:ext cx="4834294" cy="2005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g3379df3e034_1_111" descr="A colorful swirly shape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-131"/>
          <a:stretch/>
        </p:blipFill>
        <p:spPr>
          <a:xfrm>
            <a:off x="-23415" y="-17675"/>
            <a:ext cx="4282974" cy="6918794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g3379df3e034_1_111"/>
          <p:cNvSpPr/>
          <p:nvPr/>
        </p:nvSpPr>
        <p:spPr>
          <a:xfrm>
            <a:off x="4243282" y="-17675"/>
            <a:ext cx="7948800" cy="68757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g3379df3e034_1_111"/>
          <p:cNvSpPr/>
          <p:nvPr/>
        </p:nvSpPr>
        <p:spPr>
          <a:xfrm>
            <a:off x="-25767" y="-7533"/>
            <a:ext cx="4277700" cy="68925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g3379df3e034_1_111"/>
          <p:cNvSpPr txBox="1"/>
          <p:nvPr/>
        </p:nvSpPr>
        <p:spPr>
          <a:xfrm>
            <a:off x="-91100" y="2981525"/>
            <a:ext cx="3555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Objectives</a:t>
            </a:r>
            <a:endParaRPr sz="41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3" name="Google Shape;323;g3379df3e034_1_111"/>
          <p:cNvSpPr txBox="1"/>
          <p:nvPr/>
        </p:nvSpPr>
        <p:spPr>
          <a:xfrm>
            <a:off x="4783400" y="569850"/>
            <a:ext cx="7196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0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Understanding our 100-Day Challenge</a:t>
            </a:r>
            <a:endParaRPr sz="27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4" name="Google Shape;324;g3379df3e034_1_111"/>
          <p:cNvSpPr txBox="1"/>
          <p:nvPr/>
        </p:nvSpPr>
        <p:spPr>
          <a:xfrm>
            <a:off x="4783400" y="2117998"/>
            <a:ext cx="5977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Setting our 100-Day goal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5" name="Google Shape;325;g3379df3e034_1_111"/>
          <p:cNvSpPr txBox="1"/>
          <p:nvPr/>
        </p:nvSpPr>
        <p:spPr>
          <a:xfrm>
            <a:off x="4783400" y="3666152"/>
            <a:ext cx="652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Shaping our Team Agreement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6" name="Google Shape;326;g3379df3e034_1_111"/>
          <p:cNvSpPr txBox="1"/>
          <p:nvPr/>
        </p:nvSpPr>
        <p:spPr>
          <a:xfrm>
            <a:off x="4783400" y="5344124"/>
            <a:ext cx="652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Developing our 100-Day Plan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7" name="Google Shape;327;g3379df3e034_1_111"/>
          <p:cNvSpPr/>
          <p:nvPr/>
        </p:nvSpPr>
        <p:spPr>
          <a:xfrm>
            <a:off x="3162396" y="341217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g3379df3e034_1_111"/>
          <p:cNvSpPr/>
          <p:nvPr/>
        </p:nvSpPr>
        <p:spPr>
          <a:xfrm>
            <a:off x="3202083" y="1954330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g3379df3e034_1_111"/>
          <p:cNvSpPr/>
          <p:nvPr/>
        </p:nvSpPr>
        <p:spPr>
          <a:xfrm>
            <a:off x="3159277" y="3554225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3379df3e034_1_111"/>
          <p:cNvSpPr/>
          <p:nvPr/>
        </p:nvSpPr>
        <p:spPr>
          <a:xfrm>
            <a:off x="3198964" y="5167338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g3379df3e034_1_111" descr="A logo with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2637" y="322888"/>
            <a:ext cx="1398340" cy="1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g3379df3e034_1_111" descr="A logo on a black background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1419" y="5185084"/>
            <a:ext cx="1339224" cy="133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451;g32fd5d2377a_3_204">
            <a:extLst>
              <a:ext uri="{FF2B5EF4-FFF2-40B4-BE49-F238E27FC236}">
                <a16:creationId xmlns:a16="http://schemas.microsoft.com/office/drawing/2014/main" id="{D846E011-A246-F0F2-A27D-5C5EF72AFFC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86003" y="1910315"/>
            <a:ext cx="1469139" cy="1237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452;g32fd5d2377a_3_204">
            <a:extLst>
              <a:ext uri="{FF2B5EF4-FFF2-40B4-BE49-F238E27FC236}">
                <a16:creationId xmlns:a16="http://schemas.microsoft.com/office/drawing/2014/main" id="{4721A287-713C-3837-22E8-266B5D3A1B9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52940" y="3571971"/>
            <a:ext cx="1469139" cy="1237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379df3e034_1_130"/>
          <p:cNvSpPr/>
          <p:nvPr/>
        </p:nvSpPr>
        <p:spPr>
          <a:xfrm>
            <a:off x="-1397" y="0"/>
            <a:ext cx="12193500" cy="68580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3379df3e034_1_130"/>
          <p:cNvSpPr txBox="1"/>
          <p:nvPr/>
        </p:nvSpPr>
        <p:spPr>
          <a:xfrm>
            <a:off x="632238" y="-129579"/>
            <a:ext cx="10689300" cy="16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</a:pPr>
            <a:r>
              <a:rPr lang="en-ZA" sz="44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Localising the National Strategic Plan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g3379df3e034_1_130"/>
          <p:cNvGrpSpPr/>
          <p:nvPr/>
        </p:nvGrpSpPr>
        <p:grpSpPr>
          <a:xfrm>
            <a:off x="4043690" y="1761492"/>
            <a:ext cx="4104619" cy="4197426"/>
            <a:chOff x="4043690" y="1761492"/>
            <a:chExt cx="4104619" cy="4197426"/>
          </a:xfrm>
        </p:grpSpPr>
        <p:pic>
          <p:nvPicPr>
            <p:cNvPr id="342" name="Google Shape;342;g3379df3e034_1_130" descr="A black background with a black square&#10;&#10;Description automatically generated with medium confidenc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43690" y="1761492"/>
              <a:ext cx="4104619" cy="41974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3" name="Google Shape;343;g3379df3e034_1_130"/>
            <p:cNvSpPr/>
            <p:nvPr/>
          </p:nvSpPr>
          <p:spPr>
            <a:xfrm>
              <a:off x="4901377" y="2668279"/>
              <a:ext cx="2363100" cy="2350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4" name="Google Shape;344;g3379df3e034_1_130" descr="A person with a flag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49842" y="2814048"/>
              <a:ext cx="2092314" cy="209231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5" name="Google Shape;345;g3379df3e034_1_130"/>
          <p:cNvGrpSpPr/>
          <p:nvPr/>
        </p:nvGrpSpPr>
        <p:grpSpPr>
          <a:xfrm>
            <a:off x="980272" y="1480090"/>
            <a:ext cx="3929100" cy="1195800"/>
            <a:chOff x="980272" y="1480090"/>
            <a:chExt cx="3929100" cy="1195800"/>
          </a:xfrm>
        </p:grpSpPr>
        <p:sp>
          <p:nvSpPr>
            <p:cNvPr id="346" name="Google Shape;346;g3379df3e034_1_130"/>
            <p:cNvSpPr/>
            <p:nvPr/>
          </p:nvSpPr>
          <p:spPr>
            <a:xfrm>
              <a:off x="980272" y="1480090"/>
              <a:ext cx="3929100" cy="11958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67060B"/>
                </a:gs>
                <a:gs pos="50000">
                  <a:srgbClr val="950910"/>
                </a:gs>
                <a:gs pos="100000">
                  <a:srgbClr val="B20C14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g3379df3e034_1_130"/>
            <p:cNvSpPr txBox="1"/>
            <p:nvPr/>
          </p:nvSpPr>
          <p:spPr>
            <a:xfrm>
              <a:off x="1909542" y="1628907"/>
              <a:ext cx="3840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en-ZA" sz="44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g3379df3e034_1_130"/>
            <p:cNvSpPr txBox="1"/>
            <p:nvPr/>
          </p:nvSpPr>
          <p:spPr>
            <a:xfrm>
              <a:off x="2330866" y="1606191"/>
              <a:ext cx="23010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Accountability,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Coordination and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Leadership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9" name="Google Shape;349;g3379df3e034_1_130" descr="A white line drawing of a person pointing at a graph&#10;&#10;Description automatically generated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30085" y="1659326"/>
              <a:ext cx="651066" cy="76944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0" name="Google Shape;350;g3379df3e034_1_130"/>
          <p:cNvGrpSpPr/>
          <p:nvPr/>
        </p:nvGrpSpPr>
        <p:grpSpPr>
          <a:xfrm>
            <a:off x="481872" y="3349083"/>
            <a:ext cx="3929100" cy="1195800"/>
            <a:chOff x="481872" y="3349083"/>
            <a:chExt cx="3929100" cy="1195800"/>
          </a:xfrm>
        </p:grpSpPr>
        <p:sp>
          <p:nvSpPr>
            <p:cNvPr id="351" name="Google Shape;351;g3379df3e034_1_130"/>
            <p:cNvSpPr/>
            <p:nvPr/>
          </p:nvSpPr>
          <p:spPr>
            <a:xfrm>
              <a:off x="481872" y="3349083"/>
              <a:ext cx="3929100" cy="11958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8F3510"/>
                </a:gs>
                <a:gs pos="50000">
                  <a:srgbClr val="CE4C18"/>
                </a:gs>
                <a:gs pos="100000">
                  <a:srgbClr val="F85D1D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g3379df3e034_1_130"/>
            <p:cNvSpPr txBox="1"/>
            <p:nvPr/>
          </p:nvSpPr>
          <p:spPr>
            <a:xfrm>
              <a:off x="1411142" y="3497900"/>
              <a:ext cx="3840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en-ZA" sz="44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g3379df3e034_1_130"/>
            <p:cNvSpPr txBox="1"/>
            <p:nvPr/>
          </p:nvSpPr>
          <p:spPr>
            <a:xfrm>
              <a:off x="1832466" y="3475184"/>
              <a:ext cx="23010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Prevention and Rebuilding Social Cohesion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4" name="Google Shape;354;g3379df3e034_1_130" descr="A white silhouette of two people high fiving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32238" y="3622481"/>
              <a:ext cx="660471" cy="66047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5" name="Google Shape;355;g3379df3e034_1_130"/>
          <p:cNvGrpSpPr/>
          <p:nvPr/>
        </p:nvGrpSpPr>
        <p:grpSpPr>
          <a:xfrm>
            <a:off x="998703" y="5129016"/>
            <a:ext cx="3929100" cy="1195800"/>
            <a:chOff x="998703" y="5129016"/>
            <a:chExt cx="3929100" cy="1195800"/>
          </a:xfrm>
        </p:grpSpPr>
        <p:sp>
          <p:nvSpPr>
            <p:cNvPr id="356" name="Google Shape;356;g3379df3e034_1_130"/>
            <p:cNvSpPr/>
            <p:nvPr/>
          </p:nvSpPr>
          <p:spPr>
            <a:xfrm>
              <a:off x="998703" y="5129016"/>
              <a:ext cx="3929100" cy="11958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B6A00"/>
                </a:gs>
                <a:gs pos="50000">
                  <a:srgbClr val="E09A00"/>
                </a:gs>
                <a:gs pos="100000">
                  <a:srgbClr val="FFB800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g3379df3e034_1_130"/>
            <p:cNvSpPr txBox="1"/>
            <p:nvPr/>
          </p:nvSpPr>
          <p:spPr>
            <a:xfrm>
              <a:off x="1927973" y="5277833"/>
              <a:ext cx="3840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en-ZA" sz="44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g3379df3e034_1_130"/>
            <p:cNvSpPr txBox="1"/>
            <p:nvPr/>
          </p:nvSpPr>
          <p:spPr>
            <a:xfrm>
              <a:off x="2349297" y="5255117"/>
              <a:ext cx="23010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Justice,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Safety and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Protection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9" name="Google Shape;359;g3379df3e034_1_130" descr="A yellow check mark on a white shield&#10;&#10;Description automatically generated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75520" y="5387907"/>
              <a:ext cx="605631" cy="67497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0" name="Google Shape;360;g3379df3e034_1_130"/>
          <p:cNvGrpSpPr/>
          <p:nvPr/>
        </p:nvGrpSpPr>
        <p:grpSpPr>
          <a:xfrm>
            <a:off x="7288858" y="5144627"/>
            <a:ext cx="3929100" cy="1195800"/>
            <a:chOff x="7288858" y="5144627"/>
            <a:chExt cx="3929100" cy="1195800"/>
          </a:xfrm>
        </p:grpSpPr>
        <p:sp>
          <p:nvSpPr>
            <p:cNvPr id="361" name="Google Shape;361;g3379df3e034_1_130"/>
            <p:cNvSpPr/>
            <p:nvPr/>
          </p:nvSpPr>
          <p:spPr>
            <a:xfrm>
              <a:off x="7288858" y="5144627"/>
              <a:ext cx="3929100" cy="11958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406C16"/>
                </a:gs>
                <a:gs pos="50000">
                  <a:srgbClr val="5E9D20"/>
                </a:gs>
                <a:gs pos="100000">
                  <a:srgbClr val="71BC28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g3379df3e034_1_130"/>
            <p:cNvSpPr txBox="1"/>
            <p:nvPr/>
          </p:nvSpPr>
          <p:spPr>
            <a:xfrm>
              <a:off x="8231380" y="5293444"/>
              <a:ext cx="3840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en-ZA" sz="44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g3379df3e034_1_130"/>
            <p:cNvSpPr txBox="1"/>
            <p:nvPr/>
          </p:nvSpPr>
          <p:spPr>
            <a:xfrm>
              <a:off x="8639452" y="5270728"/>
              <a:ext cx="23010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Response, Care, Support and Healing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4" name="Google Shape;364;g3379df3e034_1_130" descr="A white line drawing of a ambulance&#10;&#10;Description automatically generated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492356" y="5362299"/>
              <a:ext cx="649865" cy="6539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5" name="Google Shape;365;g3379df3e034_1_130"/>
          <p:cNvGrpSpPr/>
          <p:nvPr/>
        </p:nvGrpSpPr>
        <p:grpSpPr>
          <a:xfrm>
            <a:off x="7786908" y="3364694"/>
            <a:ext cx="3929100" cy="1195800"/>
            <a:chOff x="7786908" y="3364694"/>
            <a:chExt cx="3929100" cy="1195800"/>
          </a:xfrm>
        </p:grpSpPr>
        <p:sp>
          <p:nvSpPr>
            <p:cNvPr id="366" name="Google Shape;366;g3379df3e034_1_130"/>
            <p:cNvSpPr/>
            <p:nvPr/>
          </p:nvSpPr>
          <p:spPr>
            <a:xfrm>
              <a:off x="7786908" y="3364694"/>
              <a:ext cx="3929100" cy="11958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0B5974"/>
                </a:gs>
                <a:gs pos="50000">
                  <a:srgbClr val="1080A8"/>
                </a:gs>
                <a:gs pos="100000">
                  <a:srgbClr val="149ACA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g3379df3e034_1_130"/>
            <p:cNvSpPr txBox="1"/>
            <p:nvPr/>
          </p:nvSpPr>
          <p:spPr>
            <a:xfrm>
              <a:off x="8729430" y="3513511"/>
              <a:ext cx="3840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en-ZA" sz="44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5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g3379df3e034_1_130"/>
            <p:cNvSpPr txBox="1"/>
            <p:nvPr/>
          </p:nvSpPr>
          <p:spPr>
            <a:xfrm>
              <a:off x="9138732" y="3639405"/>
              <a:ext cx="23010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Economic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Power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9" name="Google Shape;369;g3379df3e034_1_130" descr="A hand holding a coin&#10;&#10;Description automatically generated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981056" y="3619168"/>
              <a:ext cx="699617" cy="69961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0" name="Google Shape;370;g3379df3e034_1_130"/>
          <p:cNvGrpSpPr/>
          <p:nvPr/>
        </p:nvGrpSpPr>
        <p:grpSpPr>
          <a:xfrm>
            <a:off x="7280483" y="1495701"/>
            <a:ext cx="3929100" cy="1195800"/>
            <a:chOff x="7280483" y="1495701"/>
            <a:chExt cx="3929100" cy="1195800"/>
          </a:xfrm>
        </p:grpSpPr>
        <p:sp>
          <p:nvSpPr>
            <p:cNvPr id="371" name="Google Shape;371;g3379df3e034_1_130"/>
            <p:cNvSpPr/>
            <p:nvPr/>
          </p:nvSpPr>
          <p:spPr>
            <a:xfrm>
              <a:off x="7280483" y="1495701"/>
              <a:ext cx="3929100" cy="11958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152E5E"/>
                </a:gs>
                <a:gs pos="50000">
                  <a:srgbClr val="1F4389"/>
                </a:gs>
                <a:gs pos="100000">
                  <a:srgbClr val="2551A5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g3379df3e034_1_130"/>
            <p:cNvSpPr txBox="1"/>
            <p:nvPr/>
          </p:nvSpPr>
          <p:spPr>
            <a:xfrm>
              <a:off x="8223005" y="1644518"/>
              <a:ext cx="3840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en-ZA" sz="44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g3379df3e034_1_130"/>
            <p:cNvSpPr txBox="1"/>
            <p:nvPr/>
          </p:nvSpPr>
          <p:spPr>
            <a:xfrm>
              <a:off x="8631077" y="1621802"/>
              <a:ext cx="23010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Research and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Information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ZA" sz="18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Management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74" name="Google Shape;374;g3379df3e034_1_130" descr="A white graphic with a magnifying glass and a bar graph&#10;&#10;Description automatically generated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493441" y="1755376"/>
              <a:ext cx="648780" cy="5399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379df3e034_1_169"/>
          <p:cNvSpPr/>
          <p:nvPr/>
        </p:nvSpPr>
        <p:spPr>
          <a:xfrm>
            <a:off x="0" y="-17675"/>
            <a:ext cx="12192082" cy="68757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g3379df3e034_1_169"/>
          <p:cNvSpPr txBox="1"/>
          <p:nvPr/>
        </p:nvSpPr>
        <p:spPr>
          <a:xfrm>
            <a:off x="2504099" y="775109"/>
            <a:ext cx="917034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Focus of our 100-Day Challenge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Google Shape;381;g3379df3e034_1_169" descr="A logo of an eye with a magnifying glas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493" y="172814"/>
            <a:ext cx="1928257" cy="1906591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g3379df3e034_1_169"/>
          <p:cNvSpPr txBox="1"/>
          <p:nvPr/>
        </p:nvSpPr>
        <p:spPr>
          <a:xfrm>
            <a:off x="726750" y="2096761"/>
            <a:ext cx="10738500" cy="4086578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3" name="Google Shape;383;g3379df3e034_1_169"/>
          <p:cNvSpPr txBox="1"/>
          <p:nvPr/>
        </p:nvSpPr>
        <p:spPr>
          <a:xfrm>
            <a:off x="1049429" y="2306788"/>
            <a:ext cx="100932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ZA" sz="2800" b="1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Team coach note</a:t>
            </a:r>
            <a:endParaRPr sz="2800" b="1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Add the focus area to the slide</a:t>
            </a:r>
            <a:r>
              <a:rPr lang="en-ZA"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 The focus area </a:t>
            </a: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selected</a:t>
            </a:r>
            <a:r>
              <a:rPr lang="en-ZA"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by the leaders</a:t>
            </a: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and which is mentioned in the Challenge note.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This is the slide where the Challenge Strategist or a leader will give a brief overview of the selected focus area with the team.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379df3e034_1_177"/>
          <p:cNvSpPr/>
          <p:nvPr/>
        </p:nvSpPr>
        <p:spPr>
          <a:xfrm>
            <a:off x="0" y="-17675"/>
            <a:ext cx="12192082" cy="68757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g3379df3e034_1_177"/>
          <p:cNvSpPr txBox="1"/>
          <p:nvPr/>
        </p:nvSpPr>
        <p:spPr>
          <a:xfrm>
            <a:off x="2585243" y="470565"/>
            <a:ext cx="7147901" cy="1311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08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Examples of previous 100-Day Challenges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3379df3e034_1_177"/>
          <p:cNvSpPr txBox="1"/>
          <p:nvPr/>
        </p:nvSpPr>
        <p:spPr>
          <a:xfrm>
            <a:off x="726750" y="2096761"/>
            <a:ext cx="10738500" cy="4086578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1" name="Google Shape;391;g3379df3e034_1_177"/>
          <p:cNvSpPr txBox="1"/>
          <p:nvPr/>
        </p:nvSpPr>
        <p:spPr>
          <a:xfrm>
            <a:off x="953911" y="2532554"/>
            <a:ext cx="102843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800" b="1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Team coach note</a:t>
            </a:r>
            <a:endParaRPr sz="2800" b="1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 the next two slides, we provide examples of previous 100-Day Challenges results - You can choose some to share with your team.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Choose examples that relate to the team’s focus area.  Delete those that are not relevant and make the remaining blocks bigger. Best to have 3-4 examples, not more.</a:t>
            </a:r>
            <a:endParaRPr sz="1100"/>
          </a:p>
        </p:txBody>
      </p:sp>
      <p:pic>
        <p:nvPicPr>
          <p:cNvPr id="392" name="Google Shape;392;g3379df3e034_1_177" descr="Hands holding a puzzle piec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069" y="89688"/>
            <a:ext cx="2108174" cy="2072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379df3e034_1_185"/>
          <p:cNvSpPr/>
          <p:nvPr/>
        </p:nvSpPr>
        <p:spPr>
          <a:xfrm>
            <a:off x="0" y="-17675"/>
            <a:ext cx="12192000" cy="68757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g3379df3e034_1_185"/>
          <p:cNvSpPr txBox="1"/>
          <p:nvPr/>
        </p:nvSpPr>
        <p:spPr>
          <a:xfrm rot="-5400000">
            <a:off x="-2460400" y="2620049"/>
            <a:ext cx="6420300" cy="16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73"/>
              <a:buFont typeface="Raleway"/>
              <a:buNone/>
            </a:pPr>
            <a:r>
              <a:rPr lang="en-ZA" sz="40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Some highlights from past Challenges</a:t>
            </a:r>
            <a:endParaRPr sz="40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99" name="Google Shape;399;g3379df3e034_1_185" descr="A screenshot of a phon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14651" y="218966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g3379df3e034_1_185" descr="A close-up of a sig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8682" y="218965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g3379df3e034_1_185" descr="A graph of a report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37080" y="2447801"/>
            <a:ext cx="1856117" cy="1962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g3379df3e034_1_185" descr="A close-up of a sign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37911" y="2438013"/>
            <a:ext cx="1858015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g3379df3e034_1_185" descr="A close-up of a sign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22713" y="218965"/>
            <a:ext cx="1858015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g3379df3e034_1_185" descr="A map of a free state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76744" y="218964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g3379df3e034_1_185" descr="A white card with green icons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106025" y="2438014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g3379df3e034_1_185" descr="A phone screen shot of a person with a headset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46467" y="2447801"/>
            <a:ext cx="1856117" cy="1962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g3379df3e034_1_185" descr="A map of a city with orange pins&#10;&#10;AI-generated content may be incorrect.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622617" y="4651951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g3379df3e034_1_185" descr="A map of a city with green points&#10;&#10;AI-generated content may be incorrect.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937911" y="4651950"/>
            <a:ext cx="1858015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g3379df3e034_1_185" descr="A map of a city with orange pointers&#10;&#10;AI-generated content may be incorrect.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106025" y="4638948"/>
            <a:ext cx="1858015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g3379df3e034_1_185" descr="A white card with red text and a logo&#10;&#10;AI-generated content may be incorrect.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768682" y="4651950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g3379df3e034_1_185" descr="A map of south africa with a red arrow pointing to the side&#10;&#10;AI-generated content may be incorrect.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457509" y="227070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g3379df3e034_1_185" descr="A close-up of a sign&#10;&#10;AI-generated content may be incorrect.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468966" y="2447801"/>
            <a:ext cx="1856117" cy="1962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g3379df3e034_1_185" descr="A map of a divorce settlement&#10;&#10;AI-generated content may be incorrect.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443707" y="4651951"/>
            <a:ext cx="1856117" cy="1964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379df3e034_1_205"/>
          <p:cNvSpPr/>
          <p:nvPr/>
        </p:nvSpPr>
        <p:spPr>
          <a:xfrm>
            <a:off x="0" y="-17675"/>
            <a:ext cx="12192000" cy="68757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g3379df3e034_1_205" descr="A screen shot of a cellphon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4953" y="221152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g3379df3e034_1_205" descr="A screen shot of a white and blue sig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14653" y="218966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g3379df3e034_1_205" descr="A close-up of a sign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40702" y="218966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g3379df3e034_1_205" descr="A white and green sign with text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00090" y="218965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g3379df3e034_1_205" descr="A screen shot of a cellphone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79790" y="210930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g3379df3e034_1_205" descr="A red and white sign with text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57979" y="2446852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g3379df3e034_1_205" descr="A close-up of a sign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623653" y="2446852"/>
            <a:ext cx="1856117" cy="1962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g3379df3e034_1_205" descr="A close-up of a sign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84834" y="2446852"/>
            <a:ext cx="1856117" cy="1962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g3379df3e034_1_205" descr="A map of a divorce&#10;&#10;AI-generated content may be incorrect.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19127" y="2446852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g3379df3e034_1_205" descr="A map of a city with orange pins&#10;&#10;AI-generated content may be incorrect.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079790" y="2446852"/>
            <a:ext cx="1856117" cy="1962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g3379df3e034_1_205" descr="A map of a city&#10;&#10;AI-generated content may be incorrect.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439412" y="4643125"/>
            <a:ext cx="1858015" cy="1962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g3379df3e034_1_205" descr="A map of a city with orange pins&#10;&#10;AI-generated content may be incorrect.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624172" y="4623037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g3379df3e034_1_205" descr="A screen shot of a phone and a computer&#10;&#10;AI-generated content may be incorrect.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784835" y="4653691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g3379df3e034_1_205" descr="A cell phone screen shot of a dna structure&#10;&#10;AI-generated content may be incorrect.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919128" y="4650540"/>
            <a:ext cx="1856117" cy="19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g3379df3e034_1_205" descr="A close-up of a poster&#10;&#10;AI-generated content may be incorrect.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079791" y="4650539"/>
            <a:ext cx="1856117" cy="1964295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g3379df3e034_1_205"/>
          <p:cNvSpPr txBox="1"/>
          <p:nvPr/>
        </p:nvSpPr>
        <p:spPr>
          <a:xfrm rot="-5400000">
            <a:off x="-2460400" y="2620049"/>
            <a:ext cx="6420300" cy="16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73"/>
              <a:buFont typeface="Raleway"/>
              <a:buNone/>
            </a:pPr>
            <a:r>
              <a:rPr lang="en-ZA" sz="40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Some highlights from past Challenges</a:t>
            </a:r>
            <a:endParaRPr sz="40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379df3e034_1_225"/>
          <p:cNvSpPr txBox="1">
            <a:spLocks noGrp="1"/>
          </p:cNvSpPr>
          <p:nvPr>
            <p:ph type="title"/>
          </p:nvPr>
        </p:nvSpPr>
        <p:spPr>
          <a:xfrm>
            <a:off x="586259" y="-90591"/>
            <a:ext cx="1048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</a:pPr>
            <a:r>
              <a:rPr lang="en-ZA" sz="4000"/>
              <a:t>Workshop Agreements</a:t>
            </a:r>
            <a:endParaRPr/>
          </a:p>
        </p:txBody>
      </p:sp>
      <p:sp>
        <p:nvSpPr>
          <p:cNvPr id="440" name="Google Shape;440;g3379df3e034_1_225"/>
          <p:cNvSpPr/>
          <p:nvPr/>
        </p:nvSpPr>
        <p:spPr>
          <a:xfrm>
            <a:off x="4218050" y="1057900"/>
            <a:ext cx="3934800" cy="5799900"/>
          </a:xfrm>
          <a:prstGeom prst="rect">
            <a:avLst/>
          </a:prstGeom>
          <a:solidFill>
            <a:srgbClr val="DEE0E0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g3379df3e034_1_225"/>
          <p:cNvSpPr txBox="1"/>
          <p:nvPr/>
        </p:nvSpPr>
        <p:spPr>
          <a:xfrm>
            <a:off x="178750" y="3742641"/>
            <a:ext cx="3860538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Hear and be Heard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Every voice counts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All ideas are welcome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What else?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2" name="Google Shape;442;g3379df3e034_1_225"/>
          <p:cNvSpPr/>
          <p:nvPr/>
        </p:nvSpPr>
        <p:spPr>
          <a:xfrm>
            <a:off x="4421275" y="3742640"/>
            <a:ext cx="35055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Look for Solutions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No blaming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No complaining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What else?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69900" marR="0" lvl="0" indent="-215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-203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g3379df3e034_1_225"/>
          <p:cNvSpPr txBox="1"/>
          <p:nvPr/>
        </p:nvSpPr>
        <p:spPr>
          <a:xfrm>
            <a:off x="8534700" y="3742641"/>
            <a:ext cx="3193200" cy="20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Respect Others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Listen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Be fully present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414343"/>
                </a:solidFill>
                <a:latin typeface="Raleway"/>
                <a:ea typeface="Raleway"/>
                <a:cs typeface="Raleway"/>
                <a:sym typeface="Raleway"/>
              </a:rPr>
              <a:t>What else?</a:t>
            </a: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-203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-203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-203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400" b="0" i="0" u="none" strike="noStrike" cap="none">
              <a:solidFill>
                <a:srgbClr val="41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44" name="Google Shape;444;g3379df3e034_1_225" descr="A green light bulb in a speech bubbl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7857" y="1418563"/>
            <a:ext cx="2142323" cy="2106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g3379df3e034_1_225" descr="A yellow and green sweater on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86210" y="1418563"/>
            <a:ext cx="2290179" cy="226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g3379df3e034_1_2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15127" y="1483813"/>
            <a:ext cx="1967291" cy="1945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g3379df3e034_1_236" descr="A colorful swirly shape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-131"/>
          <a:stretch/>
        </p:blipFill>
        <p:spPr>
          <a:xfrm>
            <a:off x="-23415" y="-17675"/>
            <a:ext cx="4282974" cy="6918794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g3379df3e034_1_236"/>
          <p:cNvSpPr/>
          <p:nvPr/>
        </p:nvSpPr>
        <p:spPr>
          <a:xfrm>
            <a:off x="4243282" y="-17675"/>
            <a:ext cx="7948800" cy="68757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g3379df3e034_1_236"/>
          <p:cNvSpPr/>
          <p:nvPr/>
        </p:nvSpPr>
        <p:spPr>
          <a:xfrm>
            <a:off x="-25767" y="-7533"/>
            <a:ext cx="4277700" cy="68925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g3379df3e034_1_236"/>
          <p:cNvSpPr txBox="1"/>
          <p:nvPr/>
        </p:nvSpPr>
        <p:spPr>
          <a:xfrm>
            <a:off x="-91100" y="2981525"/>
            <a:ext cx="3555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Objectives</a:t>
            </a:r>
            <a:endParaRPr sz="41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5" name="Google Shape;455;g3379df3e034_1_236"/>
          <p:cNvSpPr txBox="1"/>
          <p:nvPr/>
        </p:nvSpPr>
        <p:spPr>
          <a:xfrm>
            <a:off x="4783400" y="569850"/>
            <a:ext cx="7196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000" b="1" i="0" u="none" strike="noStrike" cap="non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Understanding our 100-Day Challenge</a:t>
            </a:r>
            <a:endParaRPr sz="2700" b="1" i="0" u="none" strike="noStrike" cap="none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6" name="Google Shape;456;g3379df3e034_1_236"/>
          <p:cNvSpPr txBox="1"/>
          <p:nvPr/>
        </p:nvSpPr>
        <p:spPr>
          <a:xfrm>
            <a:off x="4783400" y="2117998"/>
            <a:ext cx="5977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Setting our 100-Day goal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7" name="Google Shape;457;g3379df3e034_1_236"/>
          <p:cNvSpPr txBox="1"/>
          <p:nvPr/>
        </p:nvSpPr>
        <p:spPr>
          <a:xfrm>
            <a:off x="4783400" y="3666152"/>
            <a:ext cx="652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Shaping our Team Agreement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8" name="Google Shape;458;g3379df3e034_1_236"/>
          <p:cNvSpPr txBox="1"/>
          <p:nvPr/>
        </p:nvSpPr>
        <p:spPr>
          <a:xfrm>
            <a:off x="4783400" y="5344124"/>
            <a:ext cx="652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Developing our 100-Day Plan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Google Shape;327;g3379df3e034_1_111">
            <a:extLst>
              <a:ext uri="{FF2B5EF4-FFF2-40B4-BE49-F238E27FC236}">
                <a16:creationId xmlns:a16="http://schemas.microsoft.com/office/drawing/2014/main" id="{BC577C26-D6FE-E09A-971E-C6BEDF5EF6CF}"/>
              </a:ext>
            </a:extLst>
          </p:cNvPr>
          <p:cNvSpPr/>
          <p:nvPr/>
        </p:nvSpPr>
        <p:spPr>
          <a:xfrm>
            <a:off x="3162396" y="341217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8;g3379df3e034_1_111">
            <a:extLst>
              <a:ext uri="{FF2B5EF4-FFF2-40B4-BE49-F238E27FC236}">
                <a16:creationId xmlns:a16="http://schemas.microsoft.com/office/drawing/2014/main" id="{C81FAC32-FF2F-9999-0F44-2E70AD51409B}"/>
              </a:ext>
            </a:extLst>
          </p:cNvPr>
          <p:cNvSpPr/>
          <p:nvPr/>
        </p:nvSpPr>
        <p:spPr>
          <a:xfrm>
            <a:off x="3202083" y="1954330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9;g3379df3e034_1_111">
            <a:extLst>
              <a:ext uri="{FF2B5EF4-FFF2-40B4-BE49-F238E27FC236}">
                <a16:creationId xmlns:a16="http://schemas.microsoft.com/office/drawing/2014/main" id="{D321FFEA-0160-82C7-F767-9B5F801578E8}"/>
              </a:ext>
            </a:extLst>
          </p:cNvPr>
          <p:cNvSpPr/>
          <p:nvPr/>
        </p:nvSpPr>
        <p:spPr>
          <a:xfrm>
            <a:off x="3159277" y="3554225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30;g3379df3e034_1_111">
            <a:extLst>
              <a:ext uri="{FF2B5EF4-FFF2-40B4-BE49-F238E27FC236}">
                <a16:creationId xmlns:a16="http://schemas.microsoft.com/office/drawing/2014/main" id="{69CE4C19-716E-DFB1-D436-76B78A748F93}"/>
              </a:ext>
            </a:extLst>
          </p:cNvPr>
          <p:cNvSpPr/>
          <p:nvPr/>
        </p:nvSpPr>
        <p:spPr>
          <a:xfrm>
            <a:off x="3198964" y="5167338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331;g3379df3e034_1_111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8974B9B3-D410-4F23-1BA2-EACED541F3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2637" y="322888"/>
            <a:ext cx="1398340" cy="1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32;g3379df3e034_1_111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70782DE4-D287-464F-E1C2-120854D79B6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1419" y="5185084"/>
            <a:ext cx="1339224" cy="133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51;g32fd5d2377a_3_204">
            <a:extLst>
              <a:ext uri="{FF2B5EF4-FFF2-40B4-BE49-F238E27FC236}">
                <a16:creationId xmlns:a16="http://schemas.microsoft.com/office/drawing/2014/main" id="{970C4EF4-0CEC-6162-42E1-F61BED95F46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86003" y="1910315"/>
            <a:ext cx="1469139" cy="1237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52;g32fd5d2377a_3_204">
            <a:extLst>
              <a:ext uri="{FF2B5EF4-FFF2-40B4-BE49-F238E27FC236}">
                <a16:creationId xmlns:a16="http://schemas.microsoft.com/office/drawing/2014/main" id="{05C4B34E-103E-D54E-B141-815F235C5F4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52940" y="3571971"/>
            <a:ext cx="1469139" cy="1237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g3379df3e034_1_255" descr="A white circle with black lin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802"/>
          <a:stretch/>
        </p:blipFill>
        <p:spPr>
          <a:xfrm>
            <a:off x="4243268" y="-643"/>
            <a:ext cx="7948731" cy="1374371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g3379df3e034_1_255"/>
          <p:cNvSpPr/>
          <p:nvPr/>
        </p:nvSpPr>
        <p:spPr>
          <a:xfrm>
            <a:off x="4251331" y="1353330"/>
            <a:ext cx="7940700" cy="13737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3" name="Google Shape;473;g3379df3e034_1_255" descr="A white circle with black lin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802"/>
          <a:stretch/>
        </p:blipFill>
        <p:spPr>
          <a:xfrm>
            <a:off x="4261597" y="2727042"/>
            <a:ext cx="7938500" cy="2500511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g3379df3e034_1_255"/>
          <p:cNvSpPr/>
          <p:nvPr/>
        </p:nvSpPr>
        <p:spPr>
          <a:xfrm>
            <a:off x="4243275" y="4961026"/>
            <a:ext cx="7940700" cy="18969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5" name="Google Shape;475;g3379df3e034_1_255" descr="A group of colorful cubes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30925" t="-190" r="34205" b="186"/>
          <a:stretch/>
        </p:blipFill>
        <p:spPr>
          <a:xfrm>
            <a:off x="0" y="-17681"/>
            <a:ext cx="4270400" cy="6875677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g3379df3e034_1_255"/>
          <p:cNvSpPr txBox="1"/>
          <p:nvPr/>
        </p:nvSpPr>
        <p:spPr>
          <a:xfrm>
            <a:off x="5976454" y="1738337"/>
            <a:ext cx="41004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ZA" sz="2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It lasts 100 days</a:t>
            </a:r>
            <a:endParaRPr sz="27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3379df3e034_1_255"/>
          <p:cNvSpPr txBox="1"/>
          <p:nvPr/>
        </p:nvSpPr>
        <p:spPr>
          <a:xfrm>
            <a:off x="5976453" y="426773"/>
            <a:ext cx="38901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ZA" sz="2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It is a project</a:t>
            </a:r>
            <a:endParaRPr sz="27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g3379df3e034_1_255"/>
          <p:cNvSpPr txBox="1"/>
          <p:nvPr/>
        </p:nvSpPr>
        <p:spPr>
          <a:xfrm>
            <a:off x="5957453" y="2997267"/>
            <a:ext cx="44184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ZA" sz="2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Like all projects, it has a…</a:t>
            </a:r>
            <a:endParaRPr sz="27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g3379df3e034_1_255"/>
          <p:cNvSpPr txBox="1"/>
          <p:nvPr/>
        </p:nvSpPr>
        <p:spPr>
          <a:xfrm>
            <a:off x="5957453" y="3418906"/>
            <a:ext cx="1358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ZA" sz="25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 goal</a:t>
            </a:r>
            <a:endParaRPr sz="25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g3379df3e034_1_255"/>
          <p:cNvSpPr txBox="1"/>
          <p:nvPr/>
        </p:nvSpPr>
        <p:spPr>
          <a:xfrm>
            <a:off x="7838365" y="3418906"/>
            <a:ext cx="14847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ZA" sz="25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 team</a:t>
            </a:r>
            <a:endParaRPr sz="25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g3379df3e034_1_255"/>
          <p:cNvSpPr txBox="1"/>
          <p:nvPr/>
        </p:nvSpPr>
        <p:spPr>
          <a:xfrm>
            <a:off x="10040821" y="3418912"/>
            <a:ext cx="2122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ZA" sz="25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 plan</a:t>
            </a:r>
            <a:endParaRPr sz="25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g3379df3e034_1_255"/>
          <p:cNvSpPr txBox="1"/>
          <p:nvPr/>
        </p:nvSpPr>
        <p:spPr>
          <a:xfrm>
            <a:off x="5962578" y="5150078"/>
            <a:ext cx="6005100" cy="19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ZA" sz="27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What makes it different?</a:t>
            </a:r>
            <a:endParaRPr sz="2700" b="1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ZA" sz="27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It is designed to harness the power of crises, without creating a crisis!</a:t>
            </a:r>
            <a:endParaRPr sz="27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3" name="Google Shape;483;g3379df3e034_1_255"/>
          <p:cNvSpPr/>
          <p:nvPr/>
        </p:nvSpPr>
        <p:spPr>
          <a:xfrm>
            <a:off x="0" y="0"/>
            <a:ext cx="4270500" cy="68580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g3379df3e034_1_255"/>
          <p:cNvSpPr txBox="1">
            <a:spLocks noGrp="1"/>
          </p:cNvSpPr>
          <p:nvPr>
            <p:ph type="title"/>
          </p:nvPr>
        </p:nvSpPr>
        <p:spPr>
          <a:xfrm>
            <a:off x="106849" y="2809467"/>
            <a:ext cx="3894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4400">
                <a:solidFill>
                  <a:schemeClr val="lt1"/>
                </a:solidFill>
              </a:rPr>
              <a:t>What is a </a:t>
            </a:r>
            <a:br>
              <a:rPr lang="en-ZA" sz="4400">
                <a:solidFill>
                  <a:schemeClr val="lt1"/>
                </a:solidFill>
              </a:rPr>
            </a:br>
            <a:r>
              <a:rPr lang="en-ZA" sz="4400"/>
              <a:t>100</a:t>
            </a:r>
            <a:r>
              <a:rPr lang="en-ZA" sz="4400">
                <a:solidFill>
                  <a:schemeClr val="lt1"/>
                </a:solidFill>
              </a:rPr>
              <a:t>-Day Challenge?</a:t>
            </a:r>
            <a:endParaRPr sz="4100">
              <a:solidFill>
                <a:schemeClr val="lt1"/>
              </a:solidFill>
            </a:endParaRPr>
          </a:p>
        </p:txBody>
      </p:sp>
      <p:pic>
        <p:nvPicPr>
          <p:cNvPr id="485" name="Google Shape;485;g3379df3e034_1_255" descr="A number in a circl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52311" y="395681"/>
            <a:ext cx="680812" cy="680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g3379df3e034_1_255" descr="A white number on a red circl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20840" y="1683851"/>
            <a:ext cx="684395" cy="680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g3379df3e034_1_255" descr="A blue circle with a white number on it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19505" y="2992044"/>
            <a:ext cx="680812" cy="680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g3379df3e034_1_255" descr="A white number on a red circle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12220" y="5165649"/>
            <a:ext cx="684395" cy="68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g3379df3e034_1_255" descr="A red flag on a black background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06099" y="3864006"/>
            <a:ext cx="1073261" cy="1061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g3379df3e034_1_255" descr="A green light bulb in a speech bubble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40821" y="3837065"/>
            <a:ext cx="1073261" cy="105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606;g32fd5d2377a_3_580">
            <a:extLst>
              <a:ext uri="{FF2B5EF4-FFF2-40B4-BE49-F238E27FC236}">
                <a16:creationId xmlns:a16="http://schemas.microsoft.com/office/drawing/2014/main" id="{AFE73879-BC1E-CA85-C22A-39954C26036F}"/>
              </a:ext>
            </a:extLst>
          </p:cNvPr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6145" y="3837065"/>
            <a:ext cx="1469139" cy="1237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379df3e034_1_279"/>
          <p:cNvSpPr txBox="1"/>
          <p:nvPr/>
        </p:nvSpPr>
        <p:spPr>
          <a:xfrm>
            <a:off x="575733" y="63167"/>
            <a:ext cx="11167595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</a:pPr>
            <a:r>
              <a:rPr lang="en-ZA" sz="40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What makes it different?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7" name="Google Shape;497;g3379df3e034_1_279" title="100DC-intro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4775" y="1224792"/>
            <a:ext cx="9769838" cy="5495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379df3e034_1_284"/>
          <p:cNvSpPr/>
          <p:nvPr/>
        </p:nvSpPr>
        <p:spPr>
          <a:xfrm>
            <a:off x="4243269" y="-17682"/>
            <a:ext cx="3695700" cy="68757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g3379df3e034_1_284"/>
          <p:cNvSpPr/>
          <p:nvPr/>
        </p:nvSpPr>
        <p:spPr>
          <a:xfrm>
            <a:off x="7939110" y="-3093"/>
            <a:ext cx="4253100" cy="68925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4" name="Google Shape;504;g3379df3e034_1_284"/>
          <p:cNvPicPr preferRelativeResize="0"/>
          <p:nvPr/>
        </p:nvPicPr>
        <p:blipFill rotWithShape="1">
          <a:blip r:embed="rId3">
            <a:alphaModFix/>
          </a:blip>
          <a:srcRect l="66710" r="16642"/>
          <a:stretch/>
        </p:blipFill>
        <p:spPr>
          <a:xfrm>
            <a:off x="7491267" y="1232312"/>
            <a:ext cx="738526" cy="691753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g3379df3e034_1_284"/>
          <p:cNvSpPr txBox="1"/>
          <p:nvPr/>
        </p:nvSpPr>
        <p:spPr>
          <a:xfrm>
            <a:off x="4485031" y="271908"/>
            <a:ext cx="3295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ZA" sz="32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Crisis</a:t>
            </a:r>
            <a:endParaRPr sz="32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6" name="Google Shape;506;g3379df3e034_1_284"/>
          <p:cNvSpPr txBox="1"/>
          <p:nvPr/>
        </p:nvSpPr>
        <p:spPr>
          <a:xfrm>
            <a:off x="8095758" y="194576"/>
            <a:ext cx="4020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ZA" sz="32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100-Day Challenge</a:t>
            </a:r>
            <a:endParaRPr sz="3200" b="1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07" name="Google Shape;507;g3379df3e034_1_284"/>
          <p:cNvPicPr preferRelativeResize="0"/>
          <p:nvPr/>
        </p:nvPicPr>
        <p:blipFill rotWithShape="1">
          <a:blip r:embed="rId3">
            <a:alphaModFix/>
          </a:blip>
          <a:srcRect l="51902" r="32687"/>
          <a:stretch/>
        </p:blipFill>
        <p:spPr>
          <a:xfrm>
            <a:off x="7564183" y="2596340"/>
            <a:ext cx="683512" cy="691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g3379df3e034_1_284"/>
          <p:cNvPicPr preferRelativeResize="0"/>
          <p:nvPr/>
        </p:nvPicPr>
        <p:blipFill rotWithShape="1">
          <a:blip r:embed="rId3">
            <a:alphaModFix/>
          </a:blip>
          <a:srcRect l="34020" r="49334"/>
          <a:stretch/>
        </p:blipFill>
        <p:spPr>
          <a:xfrm>
            <a:off x="7518067" y="3956008"/>
            <a:ext cx="738526" cy="691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g3379df3e034_1_284"/>
          <p:cNvPicPr preferRelativeResize="0"/>
          <p:nvPr/>
        </p:nvPicPr>
        <p:blipFill rotWithShape="1">
          <a:blip r:embed="rId3">
            <a:alphaModFix/>
          </a:blip>
          <a:srcRect l="16132" t="-4712" r="66152"/>
          <a:stretch/>
        </p:blipFill>
        <p:spPr>
          <a:xfrm>
            <a:off x="7461771" y="5286776"/>
            <a:ext cx="785919" cy="724363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g3379df3e034_1_284"/>
          <p:cNvSpPr txBox="1"/>
          <p:nvPr/>
        </p:nvSpPr>
        <p:spPr>
          <a:xfrm>
            <a:off x="4517379" y="1271562"/>
            <a:ext cx="3295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Sense of urgency</a:t>
            </a:r>
            <a:endParaRPr sz="20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11" name="Google Shape;511;g3379df3e034_1_284"/>
          <p:cNvSpPr txBox="1"/>
          <p:nvPr/>
        </p:nvSpPr>
        <p:spPr>
          <a:xfrm>
            <a:off x="8302609" y="1162590"/>
            <a:ext cx="3607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Fast - 100 days from project start to completion 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12" name="Google Shape;512;g3379df3e034_1_284"/>
          <p:cNvSpPr txBox="1"/>
          <p:nvPr/>
        </p:nvSpPr>
        <p:spPr>
          <a:xfrm>
            <a:off x="4505825" y="2370039"/>
            <a:ext cx="28632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Success, or even survival is far from guaranteed</a:t>
            </a: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g3379df3e034_1_284"/>
          <p:cNvSpPr txBox="1"/>
          <p:nvPr/>
        </p:nvSpPr>
        <p:spPr>
          <a:xfrm>
            <a:off x="8323000" y="2502100"/>
            <a:ext cx="38949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100-Day Goal feels almost impossible to achieve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14" name="Google Shape;514;g3379df3e034_1_284"/>
          <p:cNvSpPr txBox="1"/>
          <p:nvPr/>
        </p:nvSpPr>
        <p:spPr>
          <a:xfrm>
            <a:off x="4517379" y="3824169"/>
            <a:ext cx="30009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“All hands-on deck” - all focused on the crises</a:t>
            </a: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g3379df3e034_1_284"/>
          <p:cNvSpPr txBox="1"/>
          <p:nvPr/>
        </p:nvSpPr>
        <p:spPr>
          <a:xfrm>
            <a:off x="8302609" y="3902265"/>
            <a:ext cx="3607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Right team is assembled, all committed to the goal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g3379df3e034_1_284"/>
          <p:cNvSpPr txBox="1"/>
          <p:nvPr/>
        </p:nvSpPr>
        <p:spPr>
          <a:xfrm>
            <a:off x="4505825" y="5203123"/>
            <a:ext cx="29169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People ignore red tape, hierarchy and approvals</a:t>
            </a: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g3379df3e034_1_284"/>
          <p:cNvSpPr txBox="1"/>
          <p:nvPr/>
        </p:nvSpPr>
        <p:spPr>
          <a:xfrm>
            <a:off x="8322996" y="5182791"/>
            <a:ext cx="36072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The Challenge</a:t>
            </a:r>
            <a:r>
              <a:rPr lang="en-ZA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team has full agency of their plan, to experiment and pivot during the 100 days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18" name="Google Shape;518;g3379df3e034_1_284" descr="A colorful swirly shapes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t="-131"/>
          <a:stretch/>
        </p:blipFill>
        <p:spPr>
          <a:xfrm>
            <a:off x="-23415" y="-17675"/>
            <a:ext cx="4282974" cy="6918794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g3379df3e034_1_284"/>
          <p:cNvSpPr/>
          <p:nvPr/>
        </p:nvSpPr>
        <p:spPr>
          <a:xfrm>
            <a:off x="-25767" y="-7533"/>
            <a:ext cx="4277700" cy="68925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g3379df3e034_1_284"/>
          <p:cNvSpPr txBox="1"/>
          <p:nvPr/>
        </p:nvSpPr>
        <p:spPr>
          <a:xfrm>
            <a:off x="165633" y="2757400"/>
            <a:ext cx="3894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Inspire unusual behaviours</a:t>
            </a:r>
            <a:endParaRPr sz="41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2fd5d2377a_3_604"/>
          <p:cNvSpPr txBox="1"/>
          <p:nvPr/>
        </p:nvSpPr>
        <p:spPr>
          <a:xfrm>
            <a:off x="463778" y="63167"/>
            <a:ext cx="8732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</a:pPr>
            <a:r>
              <a:rPr lang="en-ZA"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How will it work?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6" name="Google Shape;526;g32fd5d2377a_3_604" title="Intro part 2 Draft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8950" y="1210080"/>
            <a:ext cx="10040755" cy="56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379df3e034_1_311"/>
          <p:cNvSpPr/>
          <p:nvPr/>
        </p:nvSpPr>
        <p:spPr>
          <a:xfrm>
            <a:off x="1504" y="-1284"/>
            <a:ext cx="5248500" cy="68592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2" name="Google Shape;532;g3379df3e034_1_311" descr="A group of people standing in a crow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1427" t="32272" r="35538"/>
          <a:stretch/>
        </p:blipFill>
        <p:spPr>
          <a:xfrm>
            <a:off x="5249898" y="0"/>
            <a:ext cx="6942100" cy="6867852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g3379df3e034_1_311"/>
          <p:cNvSpPr/>
          <p:nvPr/>
        </p:nvSpPr>
        <p:spPr>
          <a:xfrm>
            <a:off x="5244917" y="0"/>
            <a:ext cx="6942000" cy="6868500"/>
          </a:xfrm>
          <a:prstGeom prst="rect">
            <a:avLst/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4" name="Google Shape;534;g3379df3e034_1_311"/>
          <p:cNvGrpSpPr/>
          <p:nvPr/>
        </p:nvGrpSpPr>
        <p:grpSpPr>
          <a:xfrm>
            <a:off x="3608388" y="2513227"/>
            <a:ext cx="3355200" cy="1653200"/>
            <a:chOff x="3608388" y="2513227"/>
            <a:chExt cx="3355200" cy="1653200"/>
          </a:xfrm>
        </p:grpSpPr>
        <p:pic>
          <p:nvPicPr>
            <p:cNvPr id="535" name="Google Shape;535;g3379df3e034_1_3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045747" y="3682727"/>
              <a:ext cx="2480472" cy="48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6" name="Google Shape;536;g3379df3e034_1_3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045747" y="2513227"/>
              <a:ext cx="2480472" cy="483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g3379df3e034_1_311"/>
            <p:cNvSpPr txBox="1"/>
            <p:nvPr/>
          </p:nvSpPr>
          <p:spPr>
            <a:xfrm>
              <a:off x="3608388" y="2934975"/>
              <a:ext cx="33552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169329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ZA" sz="2800" b="1" i="0" u="none" strike="noStrike" cap="none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Inspires</a:t>
              </a:r>
              <a:endPara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538" name="Google Shape;538;g3379df3e034_1_311"/>
          <p:cNvSpPr txBox="1"/>
          <p:nvPr/>
        </p:nvSpPr>
        <p:spPr>
          <a:xfrm>
            <a:off x="8414460" y="2868057"/>
            <a:ext cx="2897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6932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Frequent </a:t>
            </a:r>
            <a:endParaRPr sz="2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6932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innovation</a:t>
            </a: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39" name="Google Shape;539;g3379df3e034_1_311"/>
          <p:cNvSpPr txBox="1"/>
          <p:nvPr/>
        </p:nvSpPr>
        <p:spPr>
          <a:xfrm>
            <a:off x="8009638" y="4949984"/>
            <a:ext cx="3983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6932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Disciplined </a:t>
            </a:r>
            <a:r>
              <a:rPr lang="en-ZA"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implementation</a:t>
            </a: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0" name="Google Shape;540;g3379df3e034_1_311"/>
          <p:cNvSpPr txBox="1"/>
          <p:nvPr/>
        </p:nvSpPr>
        <p:spPr>
          <a:xfrm>
            <a:off x="8358388" y="628670"/>
            <a:ext cx="2897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6932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Intense </a:t>
            </a:r>
            <a:endParaRPr sz="2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69329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collaboration</a:t>
            </a: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1" name="Google Shape;541;g3379df3e034_1_311"/>
          <p:cNvSpPr txBox="1"/>
          <p:nvPr/>
        </p:nvSpPr>
        <p:spPr>
          <a:xfrm>
            <a:off x="164433" y="266148"/>
            <a:ext cx="4141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ZA" sz="32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100-Day Challenge</a:t>
            </a:r>
            <a:endParaRPr sz="3200" b="1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2" name="Google Shape;542;g3379df3e034_1_311"/>
          <p:cNvSpPr txBox="1"/>
          <p:nvPr/>
        </p:nvSpPr>
        <p:spPr>
          <a:xfrm>
            <a:off x="480670" y="1162590"/>
            <a:ext cx="3607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2146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Fast - 100 days from project start to completion 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3" name="Google Shape;543;g3379df3e034_1_311"/>
          <p:cNvSpPr txBox="1"/>
          <p:nvPr/>
        </p:nvSpPr>
        <p:spPr>
          <a:xfrm>
            <a:off x="501057" y="2502108"/>
            <a:ext cx="36072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2146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100-Day Goal feels almost impossible to achieve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146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4" name="Google Shape;544;g3379df3e034_1_311"/>
          <p:cNvSpPr txBox="1"/>
          <p:nvPr/>
        </p:nvSpPr>
        <p:spPr>
          <a:xfrm>
            <a:off x="480670" y="3902265"/>
            <a:ext cx="3607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2146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Right team is assembled, all committed to the goal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g3379df3e034_1_311"/>
          <p:cNvSpPr txBox="1"/>
          <p:nvPr/>
        </p:nvSpPr>
        <p:spPr>
          <a:xfrm>
            <a:off x="501057" y="5182791"/>
            <a:ext cx="36072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2146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ZA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100-day team has full agency of their plan, to experiment and pivot during the 100 days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146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46" name="Google Shape;546;g3379df3e034_1_311" descr="A yellow face silhouette on a black background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43244" y="260943"/>
            <a:ext cx="1710063" cy="1681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g3379df3e034_1_311" descr="A blue rectangles on a black background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13074" y="4561781"/>
            <a:ext cx="1653845" cy="164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g3379df3e034_1_311" descr="A clock face with yellow lines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43244" y="2448060"/>
            <a:ext cx="1929808" cy="1908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379df3e034_1_332"/>
          <p:cNvSpPr txBox="1">
            <a:spLocks noGrp="1"/>
          </p:cNvSpPr>
          <p:nvPr>
            <p:ph type="title"/>
          </p:nvPr>
        </p:nvSpPr>
        <p:spPr>
          <a:xfrm>
            <a:off x="586259" y="-135747"/>
            <a:ext cx="1048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</a:pPr>
            <a:r>
              <a:rPr lang="en-ZA" dirty="0"/>
              <a:t>The 100-Day Relay Race</a:t>
            </a:r>
            <a:endParaRPr dirty="0"/>
          </a:p>
        </p:txBody>
      </p:sp>
      <p:pic>
        <p:nvPicPr>
          <p:cNvPr id="2" name="Google Shape;662;g32fd5d2377a_3_652">
            <a:extLst>
              <a:ext uri="{FF2B5EF4-FFF2-40B4-BE49-F238E27FC236}">
                <a16:creationId xmlns:a16="http://schemas.microsoft.com/office/drawing/2014/main" id="{34677F10-4BB1-F658-B990-D7E7FFBD04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00187"/>
            <a:ext cx="12192000" cy="6115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379df3e034_1_347"/>
          <p:cNvSpPr/>
          <p:nvPr/>
        </p:nvSpPr>
        <p:spPr>
          <a:xfrm>
            <a:off x="2525" y="-9225"/>
            <a:ext cx="12192000" cy="1053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0" name="Google Shape;570;g3379df3e034_1_347"/>
          <p:cNvSpPr txBox="1">
            <a:spLocks noGrp="1"/>
          </p:cNvSpPr>
          <p:nvPr>
            <p:ph type="title"/>
          </p:nvPr>
        </p:nvSpPr>
        <p:spPr>
          <a:xfrm>
            <a:off x="142300" y="72248"/>
            <a:ext cx="1176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</a:pPr>
            <a:r>
              <a:rPr lang="en-ZA" sz="4800"/>
              <a:t>Roles  </a:t>
            </a:r>
            <a:endParaRPr sz="4800"/>
          </a:p>
        </p:txBody>
      </p:sp>
      <p:sp>
        <p:nvSpPr>
          <p:cNvPr id="571" name="Google Shape;571;g3379df3e034_1_347"/>
          <p:cNvSpPr/>
          <p:nvPr/>
        </p:nvSpPr>
        <p:spPr>
          <a:xfrm>
            <a:off x="9744200" y="1043825"/>
            <a:ext cx="2459100" cy="5814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2" name="Google Shape;572;g3379df3e034_1_347"/>
          <p:cNvSpPr/>
          <p:nvPr/>
        </p:nvSpPr>
        <p:spPr>
          <a:xfrm>
            <a:off x="2525" y="1043775"/>
            <a:ext cx="2459100" cy="58143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3" name="Google Shape;573;g3379df3e034_1_347"/>
          <p:cNvSpPr/>
          <p:nvPr/>
        </p:nvSpPr>
        <p:spPr>
          <a:xfrm>
            <a:off x="2428300" y="5114600"/>
            <a:ext cx="7315800" cy="1743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5" name="Google Shape;575;g3379df3e034_1_347"/>
          <p:cNvSpPr txBox="1"/>
          <p:nvPr/>
        </p:nvSpPr>
        <p:spPr>
          <a:xfrm>
            <a:off x="160775" y="1405425"/>
            <a:ext cx="21426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23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Leader’s role</a:t>
            </a:r>
            <a:endParaRPr sz="23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9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19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Context</a:t>
            </a:r>
            <a:r>
              <a:rPr lang="en-ZA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: Select a Focus area from the strategy</a:t>
            </a: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br>
              <a:rPr lang="en-ZA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-ZA" sz="19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Actors: </a:t>
            </a:r>
            <a:r>
              <a:rPr lang="en-ZA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Select the 100-Day team (8-12 members) and the Team Coach.</a:t>
            </a: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19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Challenge </a:t>
            </a:r>
            <a:r>
              <a:rPr lang="en-ZA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and support the selected team</a:t>
            </a: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6" name="Google Shape;576;g3379df3e034_1_347"/>
          <p:cNvSpPr txBox="1"/>
          <p:nvPr/>
        </p:nvSpPr>
        <p:spPr>
          <a:xfrm>
            <a:off x="9979075" y="1433988"/>
            <a:ext cx="21426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23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Team’s Role</a:t>
            </a:r>
            <a:endParaRPr sz="23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9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19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Goal: </a:t>
            </a:r>
            <a:r>
              <a:rPr lang="en-ZA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Set 100-Day Goal</a:t>
            </a: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19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Plan</a:t>
            </a:r>
            <a:r>
              <a:rPr lang="en-ZA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: Develop and implement the 100-day Work Plan</a:t>
            </a: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19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Team</a:t>
            </a:r>
            <a:r>
              <a:rPr lang="en-ZA" sz="1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: Elect team leaders &amp; shape team agreement </a:t>
            </a:r>
            <a:endParaRPr sz="22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7" name="Google Shape;577;g3379df3e034_1_347"/>
          <p:cNvSpPr txBox="1"/>
          <p:nvPr/>
        </p:nvSpPr>
        <p:spPr>
          <a:xfrm>
            <a:off x="3354688" y="5228425"/>
            <a:ext cx="5338200" cy="17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23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Team coach role</a:t>
            </a:r>
            <a:endParaRPr sz="23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19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ZA" sz="19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Facilitate</a:t>
            </a:r>
            <a:r>
              <a:rPr lang="en-ZA" sz="19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Team Workshops</a:t>
            </a:r>
            <a:endParaRPr sz="19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19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ZA" sz="19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Coach</a:t>
            </a:r>
            <a:r>
              <a:rPr lang="en-ZA" sz="19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Team Leader</a:t>
            </a:r>
            <a:endParaRPr sz="19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ZA" sz="19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Guide </a:t>
            </a:r>
            <a:r>
              <a:rPr lang="en-ZA" sz="19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the team through the Relay Race</a:t>
            </a:r>
            <a:endParaRPr sz="19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31BDE-323A-AFDA-488C-7790474A1C6F}"/>
              </a:ext>
            </a:extLst>
          </p:cNvPr>
          <p:cNvSpPr txBox="1"/>
          <p:nvPr/>
        </p:nvSpPr>
        <p:spPr>
          <a:xfrm>
            <a:off x="3135356" y="1459780"/>
            <a:ext cx="277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Challenge Strategist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46E9D5-AE85-6DC7-D681-8D90F6FEF706}"/>
              </a:ext>
            </a:extLst>
          </p:cNvPr>
          <p:cNvSpPr txBox="1"/>
          <p:nvPr/>
        </p:nvSpPr>
        <p:spPr>
          <a:xfrm>
            <a:off x="3354687" y="4493676"/>
            <a:ext cx="277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Local Leaders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77F6AE-EE95-8F1A-5562-B17119B159B2}"/>
              </a:ext>
            </a:extLst>
          </p:cNvPr>
          <p:cNvSpPr txBox="1"/>
          <p:nvPr/>
        </p:nvSpPr>
        <p:spPr>
          <a:xfrm>
            <a:off x="6815694" y="1433988"/>
            <a:ext cx="277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100-DC Team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6C217F-E72E-792F-E882-D962F2FA5AF1}"/>
              </a:ext>
            </a:extLst>
          </p:cNvPr>
          <p:cNvSpPr txBox="1"/>
          <p:nvPr/>
        </p:nvSpPr>
        <p:spPr>
          <a:xfrm>
            <a:off x="6281330" y="4527043"/>
            <a:ext cx="181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100-DC Coach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D2F3B4-E68F-DB89-ABDE-0EE4A87E9D7F}"/>
              </a:ext>
            </a:extLst>
          </p:cNvPr>
          <p:cNvSpPr txBox="1"/>
          <p:nvPr/>
        </p:nvSpPr>
        <p:spPr>
          <a:xfrm>
            <a:off x="8032284" y="4517589"/>
            <a:ext cx="277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Team Leader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6DE7617-0E7C-7246-A462-6FD3B7512304}"/>
              </a:ext>
            </a:extLst>
          </p:cNvPr>
          <p:cNvSpPr/>
          <p:nvPr/>
        </p:nvSpPr>
        <p:spPr>
          <a:xfrm>
            <a:off x="5410298" y="2088444"/>
            <a:ext cx="1103391" cy="423137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2575B65-DA97-11AE-8C8F-6F410F613B23}"/>
              </a:ext>
            </a:extLst>
          </p:cNvPr>
          <p:cNvSpPr/>
          <p:nvPr/>
        </p:nvSpPr>
        <p:spPr>
          <a:xfrm rot="10800000">
            <a:off x="5388655" y="2943414"/>
            <a:ext cx="1103391" cy="423137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003F45-336C-8343-51EC-00F9B389F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073" y="3015317"/>
            <a:ext cx="2221492" cy="18712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4047F8-7BD4-B9C9-25FE-1E02049CC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0041" y="1772542"/>
            <a:ext cx="1796304" cy="15130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896533-2769-05F4-EA37-791ABB2DB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0873" y="1809771"/>
            <a:ext cx="3334202" cy="280847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g3379df3e034_1_356" descr="A colorful swirly shape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-131"/>
          <a:stretch/>
        </p:blipFill>
        <p:spPr>
          <a:xfrm>
            <a:off x="-23415" y="-17675"/>
            <a:ext cx="4282974" cy="6918794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g3379df3e034_1_356"/>
          <p:cNvSpPr/>
          <p:nvPr/>
        </p:nvSpPr>
        <p:spPr>
          <a:xfrm>
            <a:off x="4243282" y="-17675"/>
            <a:ext cx="7948800" cy="68757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g3379df3e034_1_356"/>
          <p:cNvSpPr/>
          <p:nvPr/>
        </p:nvSpPr>
        <p:spPr>
          <a:xfrm>
            <a:off x="-25767" y="-7533"/>
            <a:ext cx="4277700" cy="68925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g3379df3e034_1_356"/>
          <p:cNvSpPr txBox="1"/>
          <p:nvPr/>
        </p:nvSpPr>
        <p:spPr>
          <a:xfrm>
            <a:off x="-91100" y="2981525"/>
            <a:ext cx="3555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Objectives</a:t>
            </a:r>
            <a:endParaRPr sz="41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6" name="Google Shape;586;g3379df3e034_1_356"/>
          <p:cNvSpPr txBox="1"/>
          <p:nvPr/>
        </p:nvSpPr>
        <p:spPr>
          <a:xfrm>
            <a:off x="4783400" y="569850"/>
            <a:ext cx="7196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0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Understanding our 100-Day Challenge</a:t>
            </a:r>
            <a:endParaRPr sz="27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7" name="Google Shape;587;g3379df3e034_1_356"/>
          <p:cNvSpPr txBox="1"/>
          <p:nvPr/>
        </p:nvSpPr>
        <p:spPr>
          <a:xfrm>
            <a:off x="4783400" y="2117998"/>
            <a:ext cx="5977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1" i="0" u="none" strike="noStrike" cap="non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Setting our 100-Day goal</a:t>
            </a:r>
            <a:endParaRPr sz="2900" b="1" i="0" u="none" strike="noStrike" cap="none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8" name="Google Shape;588;g3379df3e034_1_356"/>
          <p:cNvSpPr txBox="1"/>
          <p:nvPr/>
        </p:nvSpPr>
        <p:spPr>
          <a:xfrm>
            <a:off x="4783400" y="3666152"/>
            <a:ext cx="652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Shaping our Team Agreement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9" name="Google Shape;589;g3379df3e034_1_356"/>
          <p:cNvSpPr txBox="1"/>
          <p:nvPr/>
        </p:nvSpPr>
        <p:spPr>
          <a:xfrm>
            <a:off x="4783400" y="5344124"/>
            <a:ext cx="652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Developing our 100-Day Plan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Google Shape;327;g3379df3e034_1_111">
            <a:extLst>
              <a:ext uri="{FF2B5EF4-FFF2-40B4-BE49-F238E27FC236}">
                <a16:creationId xmlns:a16="http://schemas.microsoft.com/office/drawing/2014/main" id="{8F815CAA-2E6D-B115-4FF8-6540B0D14596}"/>
              </a:ext>
            </a:extLst>
          </p:cNvPr>
          <p:cNvSpPr/>
          <p:nvPr/>
        </p:nvSpPr>
        <p:spPr>
          <a:xfrm>
            <a:off x="3162396" y="341217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8;g3379df3e034_1_111">
            <a:extLst>
              <a:ext uri="{FF2B5EF4-FFF2-40B4-BE49-F238E27FC236}">
                <a16:creationId xmlns:a16="http://schemas.microsoft.com/office/drawing/2014/main" id="{D3CC04A5-1A24-8684-2A63-2FB4AC0A21F1}"/>
              </a:ext>
            </a:extLst>
          </p:cNvPr>
          <p:cNvSpPr/>
          <p:nvPr/>
        </p:nvSpPr>
        <p:spPr>
          <a:xfrm>
            <a:off x="3202083" y="1954330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9;g3379df3e034_1_111">
            <a:extLst>
              <a:ext uri="{FF2B5EF4-FFF2-40B4-BE49-F238E27FC236}">
                <a16:creationId xmlns:a16="http://schemas.microsoft.com/office/drawing/2014/main" id="{43947DE0-785D-2ADF-AD6A-FA1C73BC9346}"/>
              </a:ext>
            </a:extLst>
          </p:cNvPr>
          <p:cNvSpPr/>
          <p:nvPr/>
        </p:nvSpPr>
        <p:spPr>
          <a:xfrm>
            <a:off x="3159277" y="3554225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30;g3379df3e034_1_111">
            <a:extLst>
              <a:ext uri="{FF2B5EF4-FFF2-40B4-BE49-F238E27FC236}">
                <a16:creationId xmlns:a16="http://schemas.microsoft.com/office/drawing/2014/main" id="{BD90CBF2-9679-0D4E-BBAF-33604091C53A}"/>
              </a:ext>
            </a:extLst>
          </p:cNvPr>
          <p:cNvSpPr/>
          <p:nvPr/>
        </p:nvSpPr>
        <p:spPr>
          <a:xfrm>
            <a:off x="3198964" y="5167338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331;g3379df3e034_1_111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CCD36251-9F9D-6EC2-F9CE-4F4B75A0D6D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2637" y="322888"/>
            <a:ext cx="1398340" cy="1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32;g3379df3e034_1_111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40F9103B-DA8B-C33E-AB82-2075C25634C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1419" y="5185084"/>
            <a:ext cx="1339224" cy="133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51;g32fd5d2377a_3_204">
            <a:extLst>
              <a:ext uri="{FF2B5EF4-FFF2-40B4-BE49-F238E27FC236}">
                <a16:creationId xmlns:a16="http://schemas.microsoft.com/office/drawing/2014/main" id="{98D5DD2B-3762-412E-F7BA-22EFA549D4C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86003" y="1910315"/>
            <a:ext cx="1469139" cy="1237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52;g32fd5d2377a_3_204">
            <a:extLst>
              <a:ext uri="{FF2B5EF4-FFF2-40B4-BE49-F238E27FC236}">
                <a16:creationId xmlns:a16="http://schemas.microsoft.com/office/drawing/2014/main" id="{E7ADBF05-6D34-3C8E-F89C-0F2535EE1A5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52940" y="3571971"/>
            <a:ext cx="1469139" cy="1237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d9604ee0d1_0_7"/>
          <p:cNvSpPr txBox="1">
            <a:spLocks noGrp="1"/>
          </p:cNvSpPr>
          <p:nvPr>
            <p:ph type="title"/>
          </p:nvPr>
        </p:nvSpPr>
        <p:spPr>
          <a:xfrm>
            <a:off x="327286" y="0"/>
            <a:ext cx="93729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700" tIns="70700" rIns="70700" bIns="70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A71728"/>
              </a:buClr>
              <a:buSzPts val="900"/>
              <a:buNone/>
            </a:pPr>
            <a:r>
              <a:rPr lang="en-ZA" sz="40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Tennis Ball Challenge</a:t>
            </a:r>
            <a:endParaRPr sz="40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03" name="Google Shape;603;g2d9604ee0d1_0_7"/>
          <p:cNvPicPr preferRelativeResize="0"/>
          <p:nvPr/>
        </p:nvPicPr>
        <p:blipFill rotWithShape="1">
          <a:blip r:embed="rId3">
            <a:alphaModFix/>
          </a:blip>
          <a:srcRect l="11252" t="10628" r="9944" b="16575"/>
          <a:stretch/>
        </p:blipFill>
        <p:spPr>
          <a:xfrm>
            <a:off x="3663875" y="1816625"/>
            <a:ext cx="4430275" cy="44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2d9604ee0d1_0_19"/>
          <p:cNvSpPr txBox="1">
            <a:spLocks noGrp="1"/>
          </p:cNvSpPr>
          <p:nvPr>
            <p:ph type="title"/>
          </p:nvPr>
        </p:nvSpPr>
        <p:spPr>
          <a:xfrm>
            <a:off x="327286" y="0"/>
            <a:ext cx="93729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700" tIns="70700" rIns="70700" bIns="70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A71728"/>
              </a:buClr>
              <a:buSzPts val="900"/>
              <a:buNone/>
            </a:pPr>
            <a:r>
              <a:rPr lang="en-ZA" sz="4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The Story of Jeha</a:t>
            </a:r>
            <a:endParaRPr sz="4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09" name="Google Shape;609;g2d9604ee0d1_0_19" title="The Story of Jeha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7300" y="1231792"/>
            <a:ext cx="9757392" cy="5488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379df3e034_1_375"/>
          <p:cNvSpPr txBox="1">
            <a:spLocks noGrp="1"/>
          </p:cNvSpPr>
          <p:nvPr>
            <p:ph type="title"/>
          </p:nvPr>
        </p:nvSpPr>
        <p:spPr>
          <a:xfrm>
            <a:off x="586259" y="-161741"/>
            <a:ext cx="1048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</a:pPr>
            <a:r>
              <a:rPr lang="en-ZA"/>
              <a:t>Shaping our 100-Day Goal</a:t>
            </a:r>
            <a:endParaRPr/>
          </a:p>
        </p:txBody>
      </p:sp>
      <p:sp>
        <p:nvSpPr>
          <p:cNvPr id="615" name="Google Shape;615;g3379df3e034_1_375"/>
          <p:cNvSpPr/>
          <p:nvPr/>
        </p:nvSpPr>
        <p:spPr>
          <a:xfrm flipH="1">
            <a:off x="3815700" y="1015200"/>
            <a:ext cx="8376300" cy="5842800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g3379df3e034_1_375"/>
          <p:cNvSpPr txBox="1"/>
          <p:nvPr/>
        </p:nvSpPr>
        <p:spPr>
          <a:xfrm>
            <a:off x="404184" y="3694401"/>
            <a:ext cx="3007275" cy="27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ZA" sz="4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What makes a </a:t>
            </a:r>
            <a:r>
              <a:rPr lang="en-ZA" sz="4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solid</a:t>
            </a:r>
            <a:r>
              <a:rPr lang="en-ZA" sz="4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100 </a:t>
            </a:r>
            <a:r>
              <a:rPr lang="en-ZA" sz="4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</a:t>
            </a:r>
            <a:r>
              <a:rPr lang="en-ZA" sz="4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ay </a:t>
            </a:r>
            <a:r>
              <a:rPr lang="en-ZA" sz="4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</a:t>
            </a:r>
            <a:r>
              <a:rPr lang="en-ZA" sz="4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oal?</a:t>
            </a:r>
            <a:endParaRPr sz="4000" b="1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7" name="Google Shape;617;g3379df3e034_1_375"/>
          <p:cNvSpPr txBox="1"/>
          <p:nvPr/>
        </p:nvSpPr>
        <p:spPr>
          <a:xfrm>
            <a:off x="4195051" y="1355151"/>
            <a:ext cx="7583427" cy="46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58925" rIns="58925" bIns="58925" anchor="t" anchorCtr="0">
            <a:noAutofit/>
          </a:bodyPr>
          <a:lstStyle/>
          <a:p>
            <a:pPr marL="533400" marR="0" lvl="0" indent="-457200" algn="l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lang="en-ZA" sz="28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OUTCOME</a:t>
            </a:r>
            <a:r>
              <a:rPr lang="en-ZA" sz="2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- Visible &amp; Tangible benefit to “customers” </a:t>
            </a:r>
            <a:endParaRPr sz="18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33400" marR="0" lvl="0" indent="-457200" algn="l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lang="en-ZA" sz="2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en-ZA" sz="28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WOW” factor </a:t>
            </a:r>
            <a:r>
              <a:rPr lang="en-ZA" sz="2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– highly visible</a:t>
            </a:r>
            <a:endParaRPr sz="16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33400" marR="0" lvl="0" indent="-457200" algn="l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lang="en-ZA" sz="28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EASY to MEASURE</a:t>
            </a:r>
            <a:r>
              <a:rPr lang="en-ZA" sz="2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– frequently and cheaply</a:t>
            </a:r>
            <a:endParaRPr sz="18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33400" marR="0" lvl="0" indent="-457200" algn="l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lang="en-ZA" sz="28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EASY to UNDERSTAND </a:t>
            </a:r>
            <a:r>
              <a:rPr lang="en-ZA" sz="2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– Grandmother understands &amp; newspaper headline</a:t>
            </a:r>
            <a:endParaRPr sz="24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33400" marR="0" lvl="0" indent="-457200" algn="l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lang="en-ZA" sz="2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Fully </a:t>
            </a:r>
            <a:r>
              <a:rPr lang="en-ZA" sz="28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OWNED </a:t>
            </a:r>
            <a:r>
              <a:rPr lang="en-ZA" sz="2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by the team</a:t>
            </a:r>
            <a:endParaRPr sz="16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18" name="Google Shape;618;g3379df3e034_1_375" descr="A red flag and yellow dot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590" y="1347490"/>
            <a:ext cx="2248462" cy="2223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379df3e034_1_383"/>
          <p:cNvSpPr txBox="1"/>
          <p:nvPr/>
        </p:nvSpPr>
        <p:spPr>
          <a:xfrm>
            <a:off x="1101786" y="1417975"/>
            <a:ext cx="5079300" cy="46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58925" rIns="58925" bIns="58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ZA" sz="40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S  </a:t>
            </a:r>
            <a:r>
              <a:rPr lang="en-ZA" sz="32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= Strategic</a:t>
            </a:r>
            <a:endParaRPr sz="3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ZA" sz="40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M</a:t>
            </a:r>
            <a:r>
              <a:rPr lang="en-ZA" sz="32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= Measurable</a:t>
            </a:r>
            <a:endParaRPr sz="3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ZA" sz="40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U</a:t>
            </a:r>
            <a:r>
              <a:rPr lang="en-ZA" sz="32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 = Unreasonable</a:t>
            </a:r>
            <a:endParaRPr sz="3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ZA" sz="40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R</a:t>
            </a:r>
            <a:r>
              <a:rPr lang="en-ZA" sz="32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 = Results-Oriented</a:t>
            </a:r>
            <a:endParaRPr sz="3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ZA" sz="40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F</a:t>
            </a:r>
            <a:r>
              <a:rPr lang="en-ZA" sz="32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 = Fast</a:t>
            </a:r>
            <a:endParaRPr sz="3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800" b="0" i="0" u="none" strike="noStrike" cap="none">
              <a:solidFill>
                <a:srgbClr val="525554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46100" marR="0" lvl="0" indent="-279400" algn="l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None/>
            </a:pPr>
            <a:endParaRPr sz="1400" b="0" i="0" u="none" strike="noStrike" cap="none">
              <a:solidFill>
                <a:srgbClr val="52555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4" name="Google Shape;624;g3379df3e034_1_383"/>
          <p:cNvSpPr txBox="1">
            <a:spLocks noGrp="1"/>
          </p:cNvSpPr>
          <p:nvPr>
            <p:ph type="title"/>
          </p:nvPr>
        </p:nvSpPr>
        <p:spPr>
          <a:xfrm>
            <a:off x="370975" y="0"/>
            <a:ext cx="93729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700" tIns="70700" rIns="70700" bIns="70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A71728"/>
              </a:buClr>
              <a:buSzPts val="900"/>
              <a:buNone/>
            </a:pPr>
            <a:r>
              <a:rPr lang="en-ZA" sz="4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SMURF not SMART Goal!</a:t>
            </a:r>
            <a:endParaRPr sz="40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25" name="Google Shape;625;g3379df3e034_1_383" descr="A cartoon of a blue smurf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889185" y="1304175"/>
            <a:ext cx="3709380" cy="5311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2d9604ee0d1_0_25"/>
          <p:cNvSpPr txBox="1">
            <a:spLocks noGrp="1"/>
          </p:cNvSpPr>
          <p:nvPr>
            <p:ph type="title"/>
          </p:nvPr>
        </p:nvSpPr>
        <p:spPr>
          <a:xfrm>
            <a:off x="327286" y="0"/>
            <a:ext cx="93729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0700" tIns="70700" rIns="70700" bIns="70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A71728"/>
              </a:buClr>
              <a:buSzPts val="900"/>
              <a:buNone/>
            </a:pPr>
            <a:r>
              <a:rPr lang="en-ZA" sz="40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Which is a better 100-Day Goal?</a:t>
            </a:r>
            <a:endParaRPr sz="40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31" name="Google Shape;631;g2d9604ee0d1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04894"/>
            <a:ext cx="12192001" cy="4264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6"/>
          <p:cNvSpPr/>
          <p:nvPr/>
        </p:nvSpPr>
        <p:spPr>
          <a:xfrm>
            <a:off x="10570257" y="6430709"/>
            <a:ext cx="336536" cy="283667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7291" y="0"/>
                </a:moveTo>
                <a:lnTo>
                  <a:pt x="0" y="0"/>
                </a:lnTo>
                <a:lnTo>
                  <a:pt x="31907" y="34303"/>
                </a:lnTo>
                <a:lnTo>
                  <a:pt x="35013" y="37217"/>
                </a:lnTo>
                <a:lnTo>
                  <a:pt x="35618" y="38080"/>
                </a:lnTo>
                <a:lnTo>
                  <a:pt x="40421" y="43834"/>
                </a:lnTo>
                <a:lnTo>
                  <a:pt x="42505" y="45309"/>
                </a:lnTo>
                <a:lnTo>
                  <a:pt x="44917" y="47793"/>
                </a:lnTo>
                <a:lnTo>
                  <a:pt x="64688" y="68853"/>
                </a:lnTo>
                <a:lnTo>
                  <a:pt x="67525" y="71661"/>
                </a:lnTo>
                <a:lnTo>
                  <a:pt x="68018" y="73112"/>
                </a:lnTo>
                <a:lnTo>
                  <a:pt x="70859" y="75920"/>
                </a:lnTo>
                <a:lnTo>
                  <a:pt x="83880" y="89391"/>
                </a:lnTo>
                <a:lnTo>
                  <a:pt x="86932" y="92271"/>
                </a:lnTo>
                <a:lnTo>
                  <a:pt x="87462" y="93563"/>
                </a:lnTo>
                <a:lnTo>
                  <a:pt x="90089" y="96418"/>
                </a:lnTo>
                <a:lnTo>
                  <a:pt x="122821" y="131014"/>
                </a:lnTo>
                <a:lnTo>
                  <a:pt x="126561" y="134514"/>
                </a:lnTo>
                <a:lnTo>
                  <a:pt x="129244" y="137836"/>
                </a:lnTo>
                <a:lnTo>
                  <a:pt x="207835" y="221482"/>
                </a:lnTo>
                <a:lnTo>
                  <a:pt x="205786" y="224402"/>
                </a:lnTo>
                <a:lnTo>
                  <a:pt x="203997" y="225388"/>
                </a:lnTo>
                <a:lnTo>
                  <a:pt x="201536" y="228419"/>
                </a:lnTo>
                <a:lnTo>
                  <a:pt x="182185" y="248806"/>
                </a:lnTo>
                <a:lnTo>
                  <a:pt x="174553" y="257364"/>
                </a:lnTo>
                <a:lnTo>
                  <a:pt x="166162" y="266497"/>
                </a:lnTo>
                <a:lnTo>
                  <a:pt x="157254" y="276013"/>
                </a:lnTo>
                <a:lnTo>
                  <a:pt x="129851" y="304936"/>
                </a:lnTo>
                <a:lnTo>
                  <a:pt x="121298" y="314062"/>
                </a:lnTo>
                <a:lnTo>
                  <a:pt x="115437" y="320403"/>
                </a:lnTo>
                <a:lnTo>
                  <a:pt x="113296" y="321843"/>
                </a:lnTo>
                <a:lnTo>
                  <a:pt x="111024" y="324439"/>
                </a:lnTo>
                <a:lnTo>
                  <a:pt x="85011" y="352493"/>
                </a:lnTo>
                <a:lnTo>
                  <a:pt x="82005" y="355330"/>
                </a:lnTo>
                <a:lnTo>
                  <a:pt x="81271" y="356000"/>
                </a:lnTo>
                <a:lnTo>
                  <a:pt x="78592" y="359319"/>
                </a:lnTo>
                <a:lnTo>
                  <a:pt x="0" y="442965"/>
                </a:lnTo>
                <a:lnTo>
                  <a:pt x="204332" y="442965"/>
                </a:lnTo>
                <a:lnTo>
                  <a:pt x="212774" y="442302"/>
                </a:lnTo>
                <a:lnTo>
                  <a:pt x="213916" y="437407"/>
                </a:lnTo>
                <a:lnTo>
                  <a:pt x="219985" y="430815"/>
                </a:lnTo>
                <a:lnTo>
                  <a:pt x="277531" y="370259"/>
                </a:lnTo>
                <a:lnTo>
                  <a:pt x="285750" y="361224"/>
                </a:lnTo>
                <a:lnTo>
                  <a:pt x="304820" y="341222"/>
                </a:lnTo>
                <a:lnTo>
                  <a:pt x="359356" y="283226"/>
                </a:lnTo>
                <a:lnTo>
                  <a:pt x="367929" y="273864"/>
                </a:lnTo>
                <a:lnTo>
                  <a:pt x="376766" y="264830"/>
                </a:lnTo>
                <a:lnTo>
                  <a:pt x="412121" y="226735"/>
                </a:lnTo>
                <a:lnTo>
                  <a:pt x="414026" y="224477"/>
                </a:lnTo>
                <a:lnTo>
                  <a:pt x="415116" y="223880"/>
                </a:lnTo>
                <a:lnTo>
                  <a:pt x="416793" y="221482"/>
                </a:lnTo>
                <a:lnTo>
                  <a:pt x="301845" y="99147"/>
                </a:lnTo>
                <a:lnTo>
                  <a:pt x="299387" y="96782"/>
                </a:lnTo>
                <a:lnTo>
                  <a:pt x="299239" y="96235"/>
                </a:lnTo>
                <a:lnTo>
                  <a:pt x="295556" y="91824"/>
                </a:lnTo>
                <a:lnTo>
                  <a:pt x="294232" y="90745"/>
                </a:lnTo>
                <a:lnTo>
                  <a:pt x="292252" y="88877"/>
                </a:lnTo>
                <a:lnTo>
                  <a:pt x="273071" y="68331"/>
                </a:lnTo>
                <a:lnTo>
                  <a:pt x="269021" y="64551"/>
                </a:lnTo>
                <a:lnTo>
                  <a:pt x="267357" y="61718"/>
                </a:lnTo>
                <a:lnTo>
                  <a:pt x="263476" y="58060"/>
                </a:lnTo>
                <a:lnTo>
                  <a:pt x="215906" y="7401"/>
                </a:lnTo>
                <a:lnTo>
                  <a:pt x="214704" y="5953"/>
                </a:lnTo>
                <a:lnTo>
                  <a:pt x="212444" y="3575"/>
                </a:lnTo>
                <a:lnTo>
                  <a:pt x="209052" y="600"/>
                </a:lnTo>
                <a:lnTo>
                  <a:pt x="208743" y="140"/>
                </a:lnTo>
                <a:lnTo>
                  <a:pt x="207291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56"/>
          <p:cNvSpPr/>
          <p:nvPr/>
        </p:nvSpPr>
        <p:spPr>
          <a:xfrm>
            <a:off x="10914407" y="6430709"/>
            <a:ext cx="336536" cy="283667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5949" y="0"/>
                </a:moveTo>
                <a:lnTo>
                  <a:pt x="0" y="0"/>
                </a:lnTo>
                <a:lnTo>
                  <a:pt x="2048" y="2923"/>
                </a:lnTo>
                <a:lnTo>
                  <a:pt x="3837" y="3906"/>
                </a:lnTo>
                <a:lnTo>
                  <a:pt x="8990" y="10248"/>
                </a:lnTo>
                <a:lnTo>
                  <a:pt x="12722" y="13762"/>
                </a:lnTo>
                <a:lnTo>
                  <a:pt x="58083" y="62208"/>
                </a:lnTo>
                <a:lnTo>
                  <a:pt x="60458" y="65145"/>
                </a:lnTo>
                <a:lnTo>
                  <a:pt x="62096" y="66286"/>
                </a:lnTo>
                <a:lnTo>
                  <a:pt x="64688" y="68853"/>
                </a:lnTo>
                <a:lnTo>
                  <a:pt x="155614" y="165549"/>
                </a:lnTo>
                <a:lnTo>
                  <a:pt x="158540" y="168365"/>
                </a:lnTo>
                <a:lnTo>
                  <a:pt x="159109" y="169837"/>
                </a:lnTo>
                <a:lnTo>
                  <a:pt x="161791" y="172609"/>
                </a:lnTo>
                <a:lnTo>
                  <a:pt x="207831" y="221482"/>
                </a:lnTo>
                <a:lnTo>
                  <a:pt x="162921" y="269276"/>
                </a:lnTo>
                <a:lnTo>
                  <a:pt x="160074" y="272214"/>
                </a:lnTo>
                <a:lnTo>
                  <a:pt x="159368" y="273851"/>
                </a:lnTo>
                <a:lnTo>
                  <a:pt x="152431" y="280371"/>
                </a:lnTo>
                <a:lnTo>
                  <a:pt x="147377" y="286631"/>
                </a:lnTo>
                <a:lnTo>
                  <a:pt x="145738" y="287769"/>
                </a:lnTo>
                <a:lnTo>
                  <a:pt x="143144" y="290335"/>
                </a:lnTo>
                <a:lnTo>
                  <a:pt x="135370" y="298482"/>
                </a:lnTo>
                <a:lnTo>
                  <a:pt x="116240" y="319475"/>
                </a:lnTo>
                <a:lnTo>
                  <a:pt x="0" y="442965"/>
                </a:lnTo>
                <a:lnTo>
                  <a:pt x="204732" y="442965"/>
                </a:lnTo>
                <a:lnTo>
                  <a:pt x="210762" y="442540"/>
                </a:lnTo>
                <a:lnTo>
                  <a:pt x="211489" y="440369"/>
                </a:lnTo>
                <a:lnTo>
                  <a:pt x="215474" y="436225"/>
                </a:lnTo>
                <a:lnTo>
                  <a:pt x="244274" y="405436"/>
                </a:lnTo>
                <a:lnTo>
                  <a:pt x="248155" y="401774"/>
                </a:lnTo>
                <a:lnTo>
                  <a:pt x="249822" y="398945"/>
                </a:lnTo>
                <a:lnTo>
                  <a:pt x="253869" y="395164"/>
                </a:lnTo>
                <a:lnTo>
                  <a:pt x="416797" y="221482"/>
                </a:lnTo>
                <a:lnTo>
                  <a:pt x="335776" y="134758"/>
                </a:lnTo>
                <a:lnTo>
                  <a:pt x="333875" y="132876"/>
                </a:lnTo>
                <a:lnTo>
                  <a:pt x="332456" y="131838"/>
                </a:lnTo>
                <a:lnTo>
                  <a:pt x="330678" y="129909"/>
                </a:lnTo>
                <a:lnTo>
                  <a:pt x="215906" y="7401"/>
                </a:lnTo>
                <a:lnTo>
                  <a:pt x="210884" y="1360"/>
                </a:lnTo>
                <a:lnTo>
                  <a:pt x="209462" y="259"/>
                </a:lnTo>
                <a:lnTo>
                  <a:pt x="205949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56"/>
          <p:cNvSpPr/>
          <p:nvPr/>
        </p:nvSpPr>
        <p:spPr>
          <a:xfrm>
            <a:off x="9881961" y="6430709"/>
            <a:ext cx="337561" cy="283667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116619" y="123979"/>
                </a:lnTo>
                <a:lnTo>
                  <a:pt x="119729" y="126889"/>
                </a:lnTo>
                <a:lnTo>
                  <a:pt x="120331" y="127749"/>
                </a:lnTo>
                <a:lnTo>
                  <a:pt x="122951" y="130888"/>
                </a:lnTo>
                <a:lnTo>
                  <a:pt x="207831" y="221482"/>
                </a:lnTo>
                <a:lnTo>
                  <a:pt x="200329" y="230745"/>
                </a:lnTo>
                <a:lnTo>
                  <a:pt x="190535" y="240667"/>
                </a:lnTo>
                <a:lnTo>
                  <a:pt x="182402" y="249021"/>
                </a:lnTo>
                <a:lnTo>
                  <a:pt x="172878" y="259378"/>
                </a:lnTo>
                <a:lnTo>
                  <a:pt x="163184" y="270039"/>
                </a:lnTo>
                <a:lnTo>
                  <a:pt x="154539" y="279309"/>
                </a:lnTo>
                <a:lnTo>
                  <a:pt x="104184" y="331937"/>
                </a:lnTo>
                <a:lnTo>
                  <a:pt x="101498" y="334713"/>
                </a:lnTo>
                <a:lnTo>
                  <a:pt x="100937" y="336182"/>
                </a:lnTo>
                <a:lnTo>
                  <a:pt x="98007" y="338997"/>
                </a:lnTo>
                <a:lnTo>
                  <a:pt x="0" y="442965"/>
                </a:lnTo>
                <a:lnTo>
                  <a:pt x="206536" y="442965"/>
                </a:lnTo>
                <a:lnTo>
                  <a:pt x="212552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408628" y="232037"/>
                </a:lnTo>
                <a:lnTo>
                  <a:pt x="411063" y="229694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3" y="223880"/>
                </a:lnTo>
                <a:lnTo>
                  <a:pt x="417927" y="221482"/>
                </a:lnTo>
                <a:lnTo>
                  <a:pt x="210093" y="0"/>
                </a:lnTo>
                <a:close/>
              </a:path>
            </a:pathLst>
          </a:custGeom>
          <a:solidFill>
            <a:srgbClr val="A8161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56"/>
          <p:cNvSpPr/>
          <p:nvPr/>
        </p:nvSpPr>
        <p:spPr>
          <a:xfrm>
            <a:off x="10226109" y="6430709"/>
            <a:ext cx="337561" cy="283667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409534" y="212554"/>
                </a:moveTo>
                <a:lnTo>
                  <a:pt x="201582" y="212554"/>
                </a:lnTo>
                <a:lnTo>
                  <a:pt x="207835" y="221482"/>
                </a:lnTo>
                <a:lnTo>
                  <a:pt x="200330" y="230745"/>
                </a:lnTo>
                <a:lnTo>
                  <a:pt x="190537" y="240667"/>
                </a:lnTo>
                <a:lnTo>
                  <a:pt x="33020" y="407559"/>
                </a:lnTo>
                <a:lnTo>
                  <a:pt x="29952" y="410510"/>
                </a:lnTo>
                <a:lnTo>
                  <a:pt x="29243" y="412221"/>
                </a:lnTo>
                <a:lnTo>
                  <a:pt x="26283" y="415166"/>
                </a:lnTo>
                <a:lnTo>
                  <a:pt x="0" y="442965"/>
                </a:lnTo>
                <a:lnTo>
                  <a:pt x="206532" y="442965"/>
                </a:lnTo>
                <a:lnTo>
                  <a:pt x="212552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331218" y="313570"/>
                </a:lnTo>
                <a:lnTo>
                  <a:pt x="333051" y="311684"/>
                </a:lnTo>
                <a:lnTo>
                  <a:pt x="334501" y="310629"/>
                </a:lnTo>
                <a:lnTo>
                  <a:pt x="336334" y="308739"/>
                </a:lnTo>
                <a:lnTo>
                  <a:pt x="344765" y="299902"/>
                </a:lnTo>
                <a:lnTo>
                  <a:pt x="353455" y="290599"/>
                </a:lnTo>
                <a:lnTo>
                  <a:pt x="380113" y="261840"/>
                </a:lnTo>
                <a:lnTo>
                  <a:pt x="388875" y="252619"/>
                </a:lnTo>
                <a:lnTo>
                  <a:pt x="397415" y="243906"/>
                </a:lnTo>
                <a:lnTo>
                  <a:pt x="408626" y="232037"/>
                </a:lnTo>
                <a:lnTo>
                  <a:pt x="411063" y="229694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7" y="223880"/>
                </a:lnTo>
                <a:lnTo>
                  <a:pt x="417923" y="221482"/>
                </a:lnTo>
                <a:lnTo>
                  <a:pt x="409534" y="212554"/>
                </a:lnTo>
                <a:close/>
              </a:path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51653" y="55389"/>
                </a:lnTo>
                <a:lnTo>
                  <a:pt x="60312" y="64267"/>
                </a:lnTo>
                <a:lnTo>
                  <a:pt x="69382" y="73959"/>
                </a:lnTo>
                <a:lnTo>
                  <a:pt x="78518" y="83840"/>
                </a:lnTo>
                <a:lnTo>
                  <a:pt x="87376" y="93281"/>
                </a:lnTo>
                <a:lnTo>
                  <a:pt x="95611" y="101657"/>
                </a:lnTo>
                <a:lnTo>
                  <a:pt x="99947" y="105836"/>
                </a:lnTo>
                <a:lnTo>
                  <a:pt x="100648" y="107553"/>
                </a:lnTo>
                <a:lnTo>
                  <a:pt x="103611" y="110491"/>
                </a:lnTo>
                <a:lnTo>
                  <a:pt x="188330" y="200159"/>
                </a:lnTo>
                <a:lnTo>
                  <a:pt x="190905" y="202604"/>
                </a:lnTo>
                <a:lnTo>
                  <a:pt x="192643" y="203979"/>
                </a:lnTo>
                <a:lnTo>
                  <a:pt x="200779" y="214059"/>
                </a:lnTo>
                <a:lnTo>
                  <a:pt x="201582" y="212554"/>
                </a:lnTo>
                <a:lnTo>
                  <a:pt x="409534" y="212554"/>
                </a:lnTo>
                <a:lnTo>
                  <a:pt x="327564" y="125326"/>
                </a:lnTo>
                <a:lnTo>
                  <a:pt x="325253" y="122429"/>
                </a:lnTo>
                <a:lnTo>
                  <a:pt x="323830" y="121273"/>
                </a:lnTo>
                <a:lnTo>
                  <a:pt x="317981" y="115642"/>
                </a:lnTo>
                <a:lnTo>
                  <a:pt x="317275" y="113932"/>
                </a:lnTo>
                <a:lnTo>
                  <a:pt x="314313" y="110991"/>
                </a:lnTo>
                <a:lnTo>
                  <a:pt x="255604" y="49381"/>
                </a:lnTo>
                <a:lnTo>
                  <a:pt x="252925" y="46318"/>
                </a:lnTo>
                <a:lnTo>
                  <a:pt x="252464" y="45316"/>
                </a:lnTo>
                <a:lnTo>
                  <a:pt x="249347" y="42404"/>
                </a:lnTo>
                <a:lnTo>
                  <a:pt x="210093" y="0"/>
                </a:lnTo>
                <a:close/>
              </a:path>
            </a:pathLst>
          </a:custGeom>
          <a:solidFill>
            <a:srgbClr val="E962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56"/>
          <p:cNvSpPr/>
          <p:nvPr/>
        </p:nvSpPr>
        <p:spPr>
          <a:xfrm>
            <a:off x="11594516" y="6430709"/>
            <a:ext cx="337561" cy="283667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2" y="0"/>
                </a:moveTo>
                <a:lnTo>
                  <a:pt x="0" y="0"/>
                </a:lnTo>
                <a:lnTo>
                  <a:pt x="2044" y="2923"/>
                </a:lnTo>
                <a:lnTo>
                  <a:pt x="3834" y="3906"/>
                </a:lnTo>
                <a:lnTo>
                  <a:pt x="6300" y="6940"/>
                </a:lnTo>
                <a:lnTo>
                  <a:pt x="135799" y="144526"/>
                </a:lnTo>
                <a:lnTo>
                  <a:pt x="138586" y="147204"/>
                </a:lnTo>
                <a:lnTo>
                  <a:pt x="140004" y="148360"/>
                </a:lnTo>
                <a:lnTo>
                  <a:pt x="144561" y="154068"/>
                </a:lnTo>
                <a:lnTo>
                  <a:pt x="146052" y="155393"/>
                </a:lnTo>
                <a:lnTo>
                  <a:pt x="152064" y="161046"/>
                </a:lnTo>
                <a:lnTo>
                  <a:pt x="152791" y="162518"/>
                </a:lnTo>
                <a:lnTo>
                  <a:pt x="157906" y="168069"/>
                </a:lnTo>
                <a:lnTo>
                  <a:pt x="160045" y="169505"/>
                </a:lnTo>
                <a:lnTo>
                  <a:pt x="162317" y="172101"/>
                </a:lnTo>
                <a:lnTo>
                  <a:pt x="207835" y="221482"/>
                </a:lnTo>
                <a:lnTo>
                  <a:pt x="130752" y="304416"/>
                </a:lnTo>
                <a:lnTo>
                  <a:pt x="128347" y="306903"/>
                </a:lnTo>
                <a:lnTo>
                  <a:pt x="126259" y="308376"/>
                </a:lnTo>
                <a:lnTo>
                  <a:pt x="124077" y="310996"/>
                </a:lnTo>
                <a:lnTo>
                  <a:pt x="84974" y="352461"/>
                </a:lnTo>
                <a:lnTo>
                  <a:pt x="82048" y="355273"/>
                </a:lnTo>
                <a:lnTo>
                  <a:pt x="81483" y="356745"/>
                </a:lnTo>
                <a:lnTo>
                  <a:pt x="78800" y="359521"/>
                </a:lnTo>
                <a:lnTo>
                  <a:pt x="0" y="442965"/>
                </a:lnTo>
                <a:lnTo>
                  <a:pt x="206532" y="442965"/>
                </a:lnTo>
                <a:lnTo>
                  <a:pt x="212547" y="442655"/>
                </a:lnTo>
                <a:lnTo>
                  <a:pt x="211024" y="441100"/>
                </a:lnTo>
                <a:lnTo>
                  <a:pt x="219085" y="432244"/>
                </a:lnTo>
                <a:lnTo>
                  <a:pt x="221569" y="430692"/>
                </a:lnTo>
                <a:lnTo>
                  <a:pt x="225248" y="426135"/>
                </a:lnTo>
                <a:lnTo>
                  <a:pt x="340841" y="303329"/>
                </a:lnTo>
                <a:lnTo>
                  <a:pt x="349851" y="294227"/>
                </a:lnTo>
                <a:lnTo>
                  <a:pt x="358694" y="285018"/>
                </a:lnTo>
                <a:lnTo>
                  <a:pt x="413244" y="226735"/>
                </a:lnTo>
                <a:lnTo>
                  <a:pt x="415149" y="224477"/>
                </a:lnTo>
                <a:lnTo>
                  <a:pt x="416242" y="223880"/>
                </a:lnTo>
                <a:lnTo>
                  <a:pt x="417923" y="221482"/>
                </a:lnTo>
                <a:lnTo>
                  <a:pt x="398995" y="200693"/>
                </a:lnTo>
                <a:lnTo>
                  <a:pt x="396706" y="198205"/>
                </a:lnTo>
                <a:lnTo>
                  <a:pt x="394571" y="196656"/>
                </a:lnTo>
                <a:lnTo>
                  <a:pt x="392212" y="194216"/>
                </a:lnTo>
                <a:lnTo>
                  <a:pt x="269100" y="63482"/>
                </a:lnTo>
                <a:lnTo>
                  <a:pt x="261552" y="55776"/>
                </a:lnTo>
                <a:lnTo>
                  <a:pt x="252048" y="45421"/>
                </a:lnTo>
                <a:lnTo>
                  <a:pt x="242135" y="34499"/>
                </a:lnTo>
                <a:lnTo>
                  <a:pt x="233364" y="25093"/>
                </a:lnTo>
                <a:lnTo>
                  <a:pt x="227020" y="18882"/>
                </a:lnTo>
                <a:lnTo>
                  <a:pt x="225281" y="17506"/>
                </a:lnTo>
                <a:lnTo>
                  <a:pt x="218355" y="8928"/>
                </a:lnTo>
                <a:lnTo>
                  <a:pt x="216338" y="8928"/>
                </a:lnTo>
                <a:lnTo>
                  <a:pt x="210092" y="0"/>
                </a:lnTo>
                <a:close/>
              </a:path>
              <a:path w="418465" h="443229" extrusionOk="0">
                <a:moveTo>
                  <a:pt x="217140" y="7423"/>
                </a:moveTo>
                <a:lnTo>
                  <a:pt x="216338" y="8928"/>
                </a:lnTo>
                <a:lnTo>
                  <a:pt x="218355" y="8928"/>
                </a:lnTo>
                <a:lnTo>
                  <a:pt x="217140" y="7423"/>
                </a:lnTo>
                <a:close/>
              </a:path>
            </a:pathLst>
          </a:custGeom>
          <a:solidFill>
            <a:srgbClr val="2E53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56"/>
          <p:cNvSpPr/>
          <p:nvPr/>
        </p:nvSpPr>
        <p:spPr>
          <a:xfrm>
            <a:off x="11257646" y="6430709"/>
            <a:ext cx="337561" cy="283667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2" y="0"/>
                </a:moveTo>
                <a:lnTo>
                  <a:pt x="0" y="0"/>
                </a:lnTo>
                <a:lnTo>
                  <a:pt x="162632" y="172980"/>
                </a:lnTo>
                <a:lnTo>
                  <a:pt x="183048" y="194121"/>
                </a:lnTo>
                <a:lnTo>
                  <a:pt x="193526" y="205147"/>
                </a:lnTo>
                <a:lnTo>
                  <a:pt x="202245" y="214677"/>
                </a:lnTo>
                <a:lnTo>
                  <a:pt x="207835" y="221482"/>
                </a:lnTo>
                <a:lnTo>
                  <a:pt x="203360" y="227107"/>
                </a:lnTo>
                <a:lnTo>
                  <a:pt x="194617" y="236641"/>
                </a:lnTo>
                <a:lnTo>
                  <a:pt x="183562" y="248244"/>
                </a:lnTo>
                <a:lnTo>
                  <a:pt x="162333" y="270296"/>
                </a:lnTo>
                <a:lnTo>
                  <a:pt x="124077" y="310996"/>
                </a:lnTo>
                <a:lnTo>
                  <a:pt x="121467" y="314131"/>
                </a:lnTo>
                <a:lnTo>
                  <a:pt x="120859" y="314996"/>
                </a:lnTo>
                <a:lnTo>
                  <a:pt x="114631" y="320821"/>
                </a:lnTo>
                <a:lnTo>
                  <a:pt x="114170" y="321818"/>
                </a:lnTo>
                <a:lnTo>
                  <a:pt x="111492" y="324882"/>
                </a:lnTo>
                <a:lnTo>
                  <a:pt x="39535" y="400827"/>
                </a:lnTo>
                <a:lnTo>
                  <a:pt x="37221" y="403725"/>
                </a:lnTo>
                <a:lnTo>
                  <a:pt x="35806" y="404884"/>
                </a:lnTo>
                <a:lnTo>
                  <a:pt x="33020" y="407559"/>
                </a:lnTo>
                <a:lnTo>
                  <a:pt x="13276" y="428655"/>
                </a:lnTo>
                <a:lnTo>
                  <a:pt x="10166" y="431561"/>
                </a:lnTo>
                <a:lnTo>
                  <a:pt x="9565" y="432432"/>
                </a:lnTo>
                <a:lnTo>
                  <a:pt x="4471" y="438519"/>
                </a:lnTo>
                <a:lnTo>
                  <a:pt x="2189" y="439847"/>
                </a:lnTo>
                <a:lnTo>
                  <a:pt x="0" y="442965"/>
                </a:lnTo>
                <a:lnTo>
                  <a:pt x="206540" y="442965"/>
                </a:lnTo>
                <a:lnTo>
                  <a:pt x="212551" y="442655"/>
                </a:lnTo>
                <a:lnTo>
                  <a:pt x="211028" y="441100"/>
                </a:lnTo>
                <a:lnTo>
                  <a:pt x="219085" y="432244"/>
                </a:lnTo>
                <a:lnTo>
                  <a:pt x="221573" y="430692"/>
                </a:lnTo>
                <a:lnTo>
                  <a:pt x="225256" y="426135"/>
                </a:lnTo>
                <a:lnTo>
                  <a:pt x="268552" y="380041"/>
                </a:lnTo>
                <a:lnTo>
                  <a:pt x="270334" y="378112"/>
                </a:lnTo>
                <a:lnTo>
                  <a:pt x="271753" y="377070"/>
                </a:lnTo>
                <a:lnTo>
                  <a:pt x="276073" y="372794"/>
                </a:lnTo>
                <a:lnTo>
                  <a:pt x="276117" y="372200"/>
                </a:lnTo>
                <a:lnTo>
                  <a:pt x="278201" y="369817"/>
                </a:lnTo>
                <a:lnTo>
                  <a:pt x="417927" y="221482"/>
                </a:lnTo>
                <a:lnTo>
                  <a:pt x="413299" y="216062"/>
                </a:lnTo>
                <a:lnTo>
                  <a:pt x="404778" y="206959"/>
                </a:lnTo>
                <a:lnTo>
                  <a:pt x="371597" y="172463"/>
                </a:lnTo>
                <a:lnTo>
                  <a:pt x="249350" y="42404"/>
                </a:lnTo>
                <a:lnTo>
                  <a:pt x="246240" y="39495"/>
                </a:lnTo>
                <a:lnTo>
                  <a:pt x="245635" y="38632"/>
                </a:lnTo>
                <a:lnTo>
                  <a:pt x="240667" y="32677"/>
                </a:lnTo>
                <a:lnTo>
                  <a:pt x="238309" y="31075"/>
                </a:lnTo>
                <a:lnTo>
                  <a:pt x="235800" y="28354"/>
                </a:lnTo>
                <a:lnTo>
                  <a:pt x="216576" y="7844"/>
                </a:lnTo>
                <a:lnTo>
                  <a:pt x="213213" y="4687"/>
                </a:lnTo>
                <a:lnTo>
                  <a:pt x="212572" y="3542"/>
                </a:lnTo>
                <a:lnTo>
                  <a:pt x="210092" y="0"/>
                </a:lnTo>
                <a:close/>
              </a:path>
            </a:pathLst>
          </a:custGeom>
          <a:solidFill>
            <a:srgbClr val="2094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56"/>
          <p:cNvSpPr/>
          <p:nvPr/>
        </p:nvSpPr>
        <p:spPr>
          <a:xfrm>
            <a:off x="10570257" y="6430709"/>
            <a:ext cx="336536" cy="283667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7291" y="0"/>
                </a:moveTo>
                <a:lnTo>
                  <a:pt x="0" y="0"/>
                </a:lnTo>
                <a:lnTo>
                  <a:pt x="31907" y="34303"/>
                </a:lnTo>
                <a:lnTo>
                  <a:pt x="35013" y="37217"/>
                </a:lnTo>
                <a:lnTo>
                  <a:pt x="35618" y="38080"/>
                </a:lnTo>
                <a:lnTo>
                  <a:pt x="40421" y="43834"/>
                </a:lnTo>
                <a:lnTo>
                  <a:pt x="42505" y="45309"/>
                </a:lnTo>
                <a:lnTo>
                  <a:pt x="44917" y="47793"/>
                </a:lnTo>
                <a:lnTo>
                  <a:pt x="64688" y="68853"/>
                </a:lnTo>
                <a:lnTo>
                  <a:pt x="67525" y="71661"/>
                </a:lnTo>
                <a:lnTo>
                  <a:pt x="68018" y="73112"/>
                </a:lnTo>
                <a:lnTo>
                  <a:pt x="70859" y="75920"/>
                </a:lnTo>
                <a:lnTo>
                  <a:pt x="83880" y="89391"/>
                </a:lnTo>
                <a:lnTo>
                  <a:pt x="86932" y="92271"/>
                </a:lnTo>
                <a:lnTo>
                  <a:pt x="87462" y="93563"/>
                </a:lnTo>
                <a:lnTo>
                  <a:pt x="90089" y="96418"/>
                </a:lnTo>
                <a:lnTo>
                  <a:pt x="122821" y="131014"/>
                </a:lnTo>
                <a:lnTo>
                  <a:pt x="126561" y="134514"/>
                </a:lnTo>
                <a:lnTo>
                  <a:pt x="129244" y="137836"/>
                </a:lnTo>
                <a:lnTo>
                  <a:pt x="207835" y="221482"/>
                </a:lnTo>
                <a:lnTo>
                  <a:pt x="205786" y="224402"/>
                </a:lnTo>
                <a:lnTo>
                  <a:pt x="203997" y="225388"/>
                </a:lnTo>
                <a:lnTo>
                  <a:pt x="201536" y="228419"/>
                </a:lnTo>
                <a:lnTo>
                  <a:pt x="182185" y="248806"/>
                </a:lnTo>
                <a:lnTo>
                  <a:pt x="174553" y="257364"/>
                </a:lnTo>
                <a:lnTo>
                  <a:pt x="166162" y="266497"/>
                </a:lnTo>
                <a:lnTo>
                  <a:pt x="157254" y="276013"/>
                </a:lnTo>
                <a:lnTo>
                  <a:pt x="129851" y="304936"/>
                </a:lnTo>
                <a:lnTo>
                  <a:pt x="121298" y="314062"/>
                </a:lnTo>
                <a:lnTo>
                  <a:pt x="115437" y="320403"/>
                </a:lnTo>
                <a:lnTo>
                  <a:pt x="113296" y="321843"/>
                </a:lnTo>
                <a:lnTo>
                  <a:pt x="111024" y="324439"/>
                </a:lnTo>
                <a:lnTo>
                  <a:pt x="85011" y="352493"/>
                </a:lnTo>
                <a:lnTo>
                  <a:pt x="82005" y="355330"/>
                </a:lnTo>
                <a:lnTo>
                  <a:pt x="81271" y="356000"/>
                </a:lnTo>
                <a:lnTo>
                  <a:pt x="78592" y="359319"/>
                </a:lnTo>
                <a:lnTo>
                  <a:pt x="0" y="442965"/>
                </a:lnTo>
                <a:lnTo>
                  <a:pt x="204332" y="442965"/>
                </a:lnTo>
                <a:lnTo>
                  <a:pt x="212774" y="442302"/>
                </a:lnTo>
                <a:lnTo>
                  <a:pt x="213916" y="437407"/>
                </a:lnTo>
                <a:lnTo>
                  <a:pt x="219985" y="430815"/>
                </a:lnTo>
                <a:lnTo>
                  <a:pt x="277531" y="370259"/>
                </a:lnTo>
                <a:lnTo>
                  <a:pt x="285750" y="361224"/>
                </a:lnTo>
                <a:lnTo>
                  <a:pt x="304820" y="341222"/>
                </a:lnTo>
                <a:lnTo>
                  <a:pt x="359356" y="283226"/>
                </a:lnTo>
                <a:lnTo>
                  <a:pt x="367929" y="273864"/>
                </a:lnTo>
                <a:lnTo>
                  <a:pt x="376766" y="264830"/>
                </a:lnTo>
                <a:lnTo>
                  <a:pt x="412121" y="226735"/>
                </a:lnTo>
                <a:lnTo>
                  <a:pt x="414026" y="224477"/>
                </a:lnTo>
                <a:lnTo>
                  <a:pt x="415116" y="223880"/>
                </a:lnTo>
                <a:lnTo>
                  <a:pt x="416793" y="221482"/>
                </a:lnTo>
                <a:lnTo>
                  <a:pt x="301845" y="99147"/>
                </a:lnTo>
                <a:lnTo>
                  <a:pt x="299387" y="96782"/>
                </a:lnTo>
                <a:lnTo>
                  <a:pt x="299239" y="96235"/>
                </a:lnTo>
                <a:lnTo>
                  <a:pt x="295556" y="91824"/>
                </a:lnTo>
                <a:lnTo>
                  <a:pt x="294232" y="90745"/>
                </a:lnTo>
                <a:lnTo>
                  <a:pt x="292252" y="88877"/>
                </a:lnTo>
                <a:lnTo>
                  <a:pt x="273071" y="68331"/>
                </a:lnTo>
                <a:lnTo>
                  <a:pt x="269021" y="64551"/>
                </a:lnTo>
                <a:lnTo>
                  <a:pt x="267357" y="61718"/>
                </a:lnTo>
                <a:lnTo>
                  <a:pt x="263476" y="58060"/>
                </a:lnTo>
                <a:lnTo>
                  <a:pt x="215906" y="7401"/>
                </a:lnTo>
                <a:lnTo>
                  <a:pt x="214704" y="5953"/>
                </a:lnTo>
                <a:lnTo>
                  <a:pt x="212444" y="3575"/>
                </a:lnTo>
                <a:lnTo>
                  <a:pt x="209052" y="600"/>
                </a:lnTo>
                <a:lnTo>
                  <a:pt x="208743" y="140"/>
                </a:lnTo>
                <a:lnTo>
                  <a:pt x="207291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56"/>
          <p:cNvSpPr/>
          <p:nvPr/>
        </p:nvSpPr>
        <p:spPr>
          <a:xfrm>
            <a:off x="10914407" y="6430709"/>
            <a:ext cx="336536" cy="283667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5949" y="0"/>
                </a:moveTo>
                <a:lnTo>
                  <a:pt x="0" y="0"/>
                </a:lnTo>
                <a:lnTo>
                  <a:pt x="2048" y="2923"/>
                </a:lnTo>
                <a:lnTo>
                  <a:pt x="3837" y="3906"/>
                </a:lnTo>
                <a:lnTo>
                  <a:pt x="8990" y="10248"/>
                </a:lnTo>
                <a:lnTo>
                  <a:pt x="12722" y="13762"/>
                </a:lnTo>
                <a:lnTo>
                  <a:pt x="58083" y="62208"/>
                </a:lnTo>
                <a:lnTo>
                  <a:pt x="60458" y="65145"/>
                </a:lnTo>
                <a:lnTo>
                  <a:pt x="62096" y="66286"/>
                </a:lnTo>
                <a:lnTo>
                  <a:pt x="64688" y="68853"/>
                </a:lnTo>
                <a:lnTo>
                  <a:pt x="155614" y="165549"/>
                </a:lnTo>
                <a:lnTo>
                  <a:pt x="158540" y="168365"/>
                </a:lnTo>
                <a:lnTo>
                  <a:pt x="159109" y="169837"/>
                </a:lnTo>
                <a:lnTo>
                  <a:pt x="161791" y="172609"/>
                </a:lnTo>
                <a:lnTo>
                  <a:pt x="207831" y="221482"/>
                </a:lnTo>
                <a:lnTo>
                  <a:pt x="162921" y="269276"/>
                </a:lnTo>
                <a:lnTo>
                  <a:pt x="160074" y="272214"/>
                </a:lnTo>
                <a:lnTo>
                  <a:pt x="159368" y="273851"/>
                </a:lnTo>
                <a:lnTo>
                  <a:pt x="152431" y="280371"/>
                </a:lnTo>
                <a:lnTo>
                  <a:pt x="147377" y="286631"/>
                </a:lnTo>
                <a:lnTo>
                  <a:pt x="145738" y="287769"/>
                </a:lnTo>
                <a:lnTo>
                  <a:pt x="143144" y="290335"/>
                </a:lnTo>
                <a:lnTo>
                  <a:pt x="135370" y="298482"/>
                </a:lnTo>
                <a:lnTo>
                  <a:pt x="116240" y="319475"/>
                </a:lnTo>
                <a:lnTo>
                  <a:pt x="0" y="442965"/>
                </a:lnTo>
                <a:lnTo>
                  <a:pt x="204732" y="442965"/>
                </a:lnTo>
                <a:lnTo>
                  <a:pt x="210762" y="442540"/>
                </a:lnTo>
                <a:lnTo>
                  <a:pt x="211489" y="440369"/>
                </a:lnTo>
                <a:lnTo>
                  <a:pt x="215474" y="436225"/>
                </a:lnTo>
                <a:lnTo>
                  <a:pt x="244274" y="405436"/>
                </a:lnTo>
                <a:lnTo>
                  <a:pt x="248155" y="401774"/>
                </a:lnTo>
                <a:lnTo>
                  <a:pt x="249822" y="398945"/>
                </a:lnTo>
                <a:lnTo>
                  <a:pt x="253869" y="395164"/>
                </a:lnTo>
                <a:lnTo>
                  <a:pt x="416797" y="221482"/>
                </a:lnTo>
                <a:lnTo>
                  <a:pt x="335776" y="134758"/>
                </a:lnTo>
                <a:lnTo>
                  <a:pt x="333875" y="132876"/>
                </a:lnTo>
                <a:lnTo>
                  <a:pt x="332456" y="131838"/>
                </a:lnTo>
                <a:lnTo>
                  <a:pt x="330678" y="129909"/>
                </a:lnTo>
                <a:lnTo>
                  <a:pt x="215906" y="7401"/>
                </a:lnTo>
                <a:lnTo>
                  <a:pt x="210884" y="1360"/>
                </a:lnTo>
                <a:lnTo>
                  <a:pt x="209462" y="259"/>
                </a:lnTo>
                <a:lnTo>
                  <a:pt x="205949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56"/>
          <p:cNvSpPr/>
          <p:nvPr/>
        </p:nvSpPr>
        <p:spPr>
          <a:xfrm>
            <a:off x="106034" y="76733"/>
            <a:ext cx="5228365" cy="1028751"/>
          </a:xfrm>
          <a:custGeom>
            <a:avLst/>
            <a:gdLst/>
            <a:ahLst/>
            <a:cxnLst/>
            <a:rect l="l" t="t" r="r" b="b"/>
            <a:pathLst>
              <a:path w="6481445" h="1837055" extrusionOk="0">
                <a:moveTo>
                  <a:pt x="5774904" y="0"/>
                </a:moveTo>
                <a:lnTo>
                  <a:pt x="706259" y="0"/>
                </a:lnTo>
                <a:lnTo>
                  <a:pt x="648554" y="2352"/>
                </a:lnTo>
                <a:lnTo>
                  <a:pt x="592093" y="9287"/>
                </a:lnTo>
                <a:lnTo>
                  <a:pt x="537062" y="20618"/>
                </a:lnTo>
                <a:lnTo>
                  <a:pt x="483647" y="36160"/>
                </a:lnTo>
                <a:lnTo>
                  <a:pt x="432033" y="55728"/>
                </a:lnTo>
                <a:lnTo>
                  <a:pt x="382405" y="79136"/>
                </a:lnTo>
                <a:lnTo>
                  <a:pt x="334949" y="106200"/>
                </a:lnTo>
                <a:lnTo>
                  <a:pt x="289850" y="136732"/>
                </a:lnTo>
                <a:lnTo>
                  <a:pt x="247293" y="170549"/>
                </a:lnTo>
                <a:lnTo>
                  <a:pt x="207464" y="207465"/>
                </a:lnTo>
                <a:lnTo>
                  <a:pt x="170549" y="247294"/>
                </a:lnTo>
                <a:lnTo>
                  <a:pt x="136732" y="289851"/>
                </a:lnTo>
                <a:lnTo>
                  <a:pt x="106200" y="334950"/>
                </a:lnTo>
                <a:lnTo>
                  <a:pt x="79136" y="382407"/>
                </a:lnTo>
                <a:lnTo>
                  <a:pt x="55728" y="432035"/>
                </a:lnTo>
                <a:lnTo>
                  <a:pt x="36160" y="483650"/>
                </a:lnTo>
                <a:lnTo>
                  <a:pt x="20618" y="537066"/>
                </a:lnTo>
                <a:lnTo>
                  <a:pt x="9287" y="592097"/>
                </a:lnTo>
                <a:lnTo>
                  <a:pt x="2352" y="648559"/>
                </a:lnTo>
                <a:lnTo>
                  <a:pt x="0" y="706266"/>
                </a:lnTo>
                <a:lnTo>
                  <a:pt x="0" y="1130755"/>
                </a:lnTo>
                <a:lnTo>
                  <a:pt x="2352" y="1188461"/>
                </a:lnTo>
                <a:lnTo>
                  <a:pt x="9287" y="1244923"/>
                </a:lnTo>
                <a:lnTo>
                  <a:pt x="20618" y="1299954"/>
                </a:lnTo>
                <a:lnTo>
                  <a:pt x="36160" y="1353369"/>
                </a:lnTo>
                <a:lnTo>
                  <a:pt x="55728" y="1404983"/>
                </a:lnTo>
                <a:lnTo>
                  <a:pt x="79136" y="1454612"/>
                </a:lnTo>
                <a:lnTo>
                  <a:pt x="106200" y="1502068"/>
                </a:lnTo>
                <a:lnTo>
                  <a:pt x="136732" y="1547167"/>
                </a:lnTo>
                <a:lnTo>
                  <a:pt x="170549" y="1589724"/>
                </a:lnTo>
                <a:lnTo>
                  <a:pt x="207464" y="1629553"/>
                </a:lnTo>
                <a:lnTo>
                  <a:pt x="247293" y="1666468"/>
                </a:lnTo>
                <a:lnTo>
                  <a:pt x="289850" y="1700285"/>
                </a:lnTo>
                <a:lnTo>
                  <a:pt x="334949" y="1730818"/>
                </a:lnTo>
                <a:lnTo>
                  <a:pt x="382405" y="1757881"/>
                </a:lnTo>
                <a:lnTo>
                  <a:pt x="432033" y="1781289"/>
                </a:lnTo>
                <a:lnTo>
                  <a:pt x="483647" y="1800857"/>
                </a:lnTo>
                <a:lnTo>
                  <a:pt x="537062" y="1816399"/>
                </a:lnTo>
                <a:lnTo>
                  <a:pt x="592093" y="1827730"/>
                </a:lnTo>
                <a:lnTo>
                  <a:pt x="648554" y="1834665"/>
                </a:lnTo>
                <a:lnTo>
                  <a:pt x="706259" y="1837018"/>
                </a:lnTo>
                <a:lnTo>
                  <a:pt x="5774904" y="1837018"/>
                </a:lnTo>
                <a:lnTo>
                  <a:pt x="5832610" y="1834665"/>
                </a:lnTo>
                <a:lnTo>
                  <a:pt x="5889070" y="1827730"/>
                </a:lnTo>
                <a:lnTo>
                  <a:pt x="5944101" y="1816399"/>
                </a:lnTo>
                <a:lnTo>
                  <a:pt x="5997516" y="1800857"/>
                </a:lnTo>
                <a:lnTo>
                  <a:pt x="6049130" y="1781289"/>
                </a:lnTo>
                <a:lnTo>
                  <a:pt x="6098758" y="1757881"/>
                </a:lnTo>
                <a:lnTo>
                  <a:pt x="6146214" y="1730818"/>
                </a:lnTo>
                <a:lnTo>
                  <a:pt x="6191313" y="1700285"/>
                </a:lnTo>
                <a:lnTo>
                  <a:pt x="6233870" y="1666468"/>
                </a:lnTo>
                <a:lnTo>
                  <a:pt x="6273698" y="1629553"/>
                </a:lnTo>
                <a:lnTo>
                  <a:pt x="6310614" y="1589724"/>
                </a:lnTo>
                <a:lnTo>
                  <a:pt x="6344430" y="1547167"/>
                </a:lnTo>
                <a:lnTo>
                  <a:pt x="6374963" y="1502068"/>
                </a:lnTo>
                <a:lnTo>
                  <a:pt x="6402026" y="1454612"/>
                </a:lnTo>
                <a:lnTo>
                  <a:pt x="6425434" y="1404983"/>
                </a:lnTo>
                <a:lnTo>
                  <a:pt x="6445002" y="1353369"/>
                </a:lnTo>
                <a:lnTo>
                  <a:pt x="6460544" y="1299954"/>
                </a:lnTo>
                <a:lnTo>
                  <a:pt x="6471875" y="1244923"/>
                </a:lnTo>
                <a:lnTo>
                  <a:pt x="6478810" y="1188461"/>
                </a:lnTo>
                <a:lnTo>
                  <a:pt x="6481163" y="1130755"/>
                </a:lnTo>
                <a:lnTo>
                  <a:pt x="6481163" y="706266"/>
                </a:lnTo>
                <a:lnTo>
                  <a:pt x="6478810" y="648559"/>
                </a:lnTo>
                <a:lnTo>
                  <a:pt x="6471875" y="592097"/>
                </a:lnTo>
                <a:lnTo>
                  <a:pt x="6460544" y="537066"/>
                </a:lnTo>
                <a:lnTo>
                  <a:pt x="6445002" y="483650"/>
                </a:lnTo>
                <a:lnTo>
                  <a:pt x="6425434" y="432035"/>
                </a:lnTo>
                <a:lnTo>
                  <a:pt x="6402026" y="382407"/>
                </a:lnTo>
                <a:lnTo>
                  <a:pt x="6374963" y="334950"/>
                </a:lnTo>
                <a:lnTo>
                  <a:pt x="6344430" y="289851"/>
                </a:lnTo>
                <a:lnTo>
                  <a:pt x="6310614" y="247294"/>
                </a:lnTo>
                <a:lnTo>
                  <a:pt x="6273698" y="207465"/>
                </a:lnTo>
                <a:lnTo>
                  <a:pt x="6233870" y="170549"/>
                </a:lnTo>
                <a:lnTo>
                  <a:pt x="6191313" y="136732"/>
                </a:lnTo>
                <a:lnTo>
                  <a:pt x="6146214" y="106200"/>
                </a:lnTo>
                <a:lnTo>
                  <a:pt x="6098758" y="79136"/>
                </a:lnTo>
                <a:lnTo>
                  <a:pt x="6049130" y="55728"/>
                </a:lnTo>
                <a:lnTo>
                  <a:pt x="5997516" y="36160"/>
                </a:lnTo>
                <a:lnTo>
                  <a:pt x="5944101" y="20618"/>
                </a:lnTo>
                <a:lnTo>
                  <a:pt x="5889070" y="9287"/>
                </a:lnTo>
                <a:lnTo>
                  <a:pt x="5832610" y="2352"/>
                </a:lnTo>
                <a:lnTo>
                  <a:pt x="5774904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56"/>
          <p:cNvSpPr/>
          <p:nvPr/>
        </p:nvSpPr>
        <p:spPr>
          <a:xfrm>
            <a:off x="1181297" y="157776"/>
            <a:ext cx="0" cy="969264"/>
          </a:xfrm>
          <a:custGeom>
            <a:avLst/>
            <a:gdLst/>
            <a:ahLst/>
            <a:cxnLst/>
            <a:rect l="l" t="t" r="r" b="b"/>
            <a:pathLst>
              <a:path w="120000" h="1514475" extrusionOk="0">
                <a:moveTo>
                  <a:pt x="0" y="0"/>
                </a:moveTo>
                <a:lnTo>
                  <a:pt x="0" y="1514450"/>
                </a:lnTo>
              </a:path>
            </a:pathLst>
          </a:custGeom>
          <a:noFill/>
          <a:ln w="124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56"/>
          <p:cNvSpPr/>
          <p:nvPr/>
        </p:nvSpPr>
        <p:spPr>
          <a:xfrm>
            <a:off x="312819" y="324459"/>
            <a:ext cx="731200" cy="584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56"/>
          <p:cNvSpPr txBox="1">
            <a:spLocks noGrp="1"/>
          </p:cNvSpPr>
          <p:nvPr>
            <p:ph type="body" idx="1"/>
          </p:nvPr>
        </p:nvSpPr>
        <p:spPr>
          <a:xfrm>
            <a:off x="165533" y="1331667"/>
            <a:ext cx="5779600" cy="5412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indent="609585">
              <a:lnSpc>
                <a:spcPct val="100000"/>
              </a:lnSpc>
              <a:spcBef>
                <a:spcPts val="0"/>
              </a:spcBef>
            </a:pPr>
            <a:r>
              <a:rPr lang="en" sz="1600" dirty="0">
                <a:latin typeface="Raleway"/>
                <a:ea typeface="Raleway"/>
                <a:cs typeface="Raleway"/>
                <a:sym typeface="Raleway"/>
              </a:rPr>
              <a:t>Break the Silence 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" sz="1333" dirty="0">
                <a:latin typeface="Raleway"/>
                <a:ea typeface="Raleway"/>
                <a:cs typeface="Raleway"/>
                <a:sym typeface="Raleway"/>
              </a:rPr>
              <a:t> 	</a:t>
            </a:r>
            <a:r>
              <a:rPr lang="en" sz="933" dirty="0">
                <a:latin typeface="Raleway"/>
                <a:ea typeface="Raleway"/>
                <a:cs typeface="Raleway"/>
                <a:sym typeface="Raleway"/>
              </a:rPr>
              <a:t>(If no reporting system is in place or people are not aware of it)</a:t>
            </a:r>
            <a:endParaRPr sz="933" dirty="0"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sz="933" dirty="0">
              <a:latin typeface="Raleway"/>
              <a:ea typeface="Raleway"/>
              <a:cs typeface="Raleway"/>
              <a:sym typeface="Raleway"/>
            </a:endParaRPr>
          </a:p>
          <a:p>
            <a:pPr marL="380990" marR="237061" indent="-389457">
              <a:lnSpc>
                <a:spcPct val="111666"/>
              </a:lnSpc>
              <a:spcBef>
                <a:spcPts val="0"/>
              </a:spcBef>
              <a:buSzPts val="1000"/>
              <a:buFont typeface="Raleway"/>
              <a:buChar char="●"/>
            </a:pPr>
            <a:r>
              <a:rPr lang="en" sz="1333" dirty="0">
                <a:latin typeface="Raleway"/>
                <a:ea typeface="Raleway"/>
                <a:cs typeface="Raleway"/>
                <a:sym typeface="Raleway"/>
              </a:rPr>
              <a:t>Speak up: </a:t>
            </a:r>
            <a:r>
              <a:rPr lang="en" sz="1333" b="0" dirty="0">
                <a:latin typeface="Raleway"/>
                <a:ea typeface="Raleway"/>
                <a:cs typeface="Raleway"/>
                <a:sym typeface="Raleway"/>
              </a:rPr>
              <a:t>I</a:t>
            </a:r>
            <a:r>
              <a:rPr lang="en" sz="1333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ncrease in the number of students at </a:t>
            </a:r>
            <a:r>
              <a:rPr lang="en" sz="1333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[Campus/School]</a:t>
            </a:r>
            <a:r>
              <a:rPr lang="en" sz="1333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who safely report bullying or harassment from </a:t>
            </a:r>
            <a:r>
              <a:rPr lang="en" sz="1333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[Baseline]</a:t>
            </a:r>
            <a:r>
              <a:rPr lang="en" sz="1333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333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[Target]</a:t>
            </a:r>
            <a:r>
              <a:rPr lang="en" sz="1333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ensuring 100% of these cases receive immediate peer or psychological support before physical violence occurs.</a:t>
            </a:r>
            <a:endParaRPr sz="1333" b="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80990" marR="237061">
              <a:lnSpc>
                <a:spcPct val="111666"/>
              </a:lnSpc>
              <a:spcBef>
                <a:spcPts val="0"/>
              </a:spcBef>
            </a:pPr>
            <a:endParaRPr sz="800" b="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80990" marR="237061" indent="-389457">
              <a:lnSpc>
                <a:spcPct val="111666"/>
              </a:lnSpc>
              <a:spcBef>
                <a:spcPts val="0"/>
              </a:spcBef>
              <a:buSzPts val="1000"/>
              <a:buFont typeface="Raleway"/>
              <a:buChar char="●"/>
            </a:pPr>
            <a:r>
              <a:rPr lang="en" sz="1333" dirty="0">
                <a:latin typeface="Raleway"/>
                <a:ea typeface="Raleway"/>
                <a:cs typeface="Raleway"/>
                <a:sym typeface="Raleway"/>
              </a:rPr>
              <a:t>Helping hand</a:t>
            </a:r>
            <a:r>
              <a:rPr lang="en" sz="1333" b="0" dirty="0">
                <a:latin typeface="Raleway"/>
                <a:ea typeface="Raleway"/>
                <a:cs typeface="Raleway"/>
                <a:sym typeface="Raleway"/>
              </a:rPr>
              <a:t>: Increase the number of students at </a:t>
            </a:r>
            <a:r>
              <a:rPr lang="en" sz="1333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[Campus/School]</a:t>
            </a:r>
            <a:r>
              <a:rPr lang="en" sz="1333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333" b="0" dirty="0">
                <a:latin typeface="Raleway"/>
                <a:ea typeface="Raleway"/>
                <a:cs typeface="Raleway"/>
                <a:sym typeface="Raleway"/>
              </a:rPr>
              <a:t>reaching out for support </a:t>
            </a:r>
            <a:r>
              <a:rPr lang="en" sz="1333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from </a:t>
            </a:r>
            <a:r>
              <a:rPr lang="en" sz="1333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[Baseline]</a:t>
            </a:r>
            <a:r>
              <a:rPr lang="en" sz="1333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333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[Target]</a:t>
            </a:r>
            <a:r>
              <a:rPr lang="en" sz="1333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333" b="0" dirty="0"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231F20"/>
              </a:buClr>
              <a:buSzPts val="1000"/>
            </a:pPr>
            <a:endParaRPr sz="1333" dirty="0">
              <a:latin typeface="Raleway"/>
              <a:ea typeface="Raleway"/>
              <a:cs typeface="Raleway"/>
              <a:sym typeface="Raleway"/>
            </a:endParaRPr>
          </a:p>
          <a:p>
            <a:pPr marL="0" indent="609585">
              <a:lnSpc>
                <a:spcPct val="100000"/>
              </a:lnSpc>
              <a:spcBef>
                <a:spcPts val="0"/>
              </a:spcBef>
            </a:pPr>
            <a:r>
              <a:rPr lang="en" sz="1600" dirty="0">
                <a:latin typeface="Raleway"/>
                <a:ea typeface="Raleway"/>
                <a:cs typeface="Raleway"/>
                <a:sym typeface="Raleway"/>
              </a:rPr>
              <a:t>Bystander &amp; Peer Intervention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  <a:p>
            <a:pPr marL="0" indent="609585">
              <a:lnSpc>
                <a:spcPct val="100000"/>
              </a:lnSpc>
              <a:spcBef>
                <a:spcPts val="0"/>
              </a:spcBef>
            </a:pPr>
            <a:endParaRPr sz="1200" dirty="0">
              <a:latin typeface="Raleway"/>
              <a:ea typeface="Raleway"/>
              <a:cs typeface="Raleway"/>
              <a:sym typeface="Raleway"/>
            </a:endParaRPr>
          </a:p>
          <a:p>
            <a:pPr marL="380990" marR="16933" indent="-389457">
              <a:lnSpc>
                <a:spcPct val="111666"/>
              </a:lnSpc>
              <a:spcBef>
                <a:spcPts val="0"/>
              </a:spcBef>
              <a:buSzPts val="1000"/>
              <a:buFont typeface="Raleway"/>
              <a:buChar char="●"/>
            </a:pPr>
            <a:r>
              <a:rPr lang="en" sz="1333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Early Warning: [Number]</a:t>
            </a:r>
            <a:r>
              <a:rPr lang="en" sz="1333" b="0" dirty="0">
                <a:latin typeface="Raleway"/>
                <a:ea typeface="Raleway"/>
                <a:cs typeface="Raleway"/>
                <a:sym typeface="Raleway"/>
              </a:rPr>
              <a:t> young women/Young boys across </a:t>
            </a:r>
            <a:r>
              <a:rPr lang="en" sz="1333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[Number]</a:t>
            </a:r>
            <a:r>
              <a:rPr lang="en" sz="1333" b="0" dirty="0">
                <a:latin typeface="Raleway"/>
                <a:ea typeface="Raleway"/>
                <a:cs typeface="Raleway"/>
                <a:sym typeface="Raleway"/>
              </a:rPr>
              <a:t> high-risk schools in [Place] will undergo intensive peer-response training, resulting in at least (Number) successful, veriﬁed early-warning interventions or safe reporting instances by peers.</a:t>
            </a:r>
            <a:endParaRPr sz="1333" b="0" dirty="0">
              <a:latin typeface="Raleway"/>
              <a:ea typeface="Raleway"/>
              <a:cs typeface="Raleway"/>
              <a:sym typeface="Raleway"/>
            </a:endParaRPr>
          </a:p>
          <a:p>
            <a:pPr marL="380990" marR="16933">
              <a:lnSpc>
                <a:spcPct val="111666"/>
              </a:lnSpc>
              <a:spcBef>
                <a:spcPts val="0"/>
              </a:spcBef>
            </a:pPr>
            <a:endParaRPr sz="800" b="0" dirty="0">
              <a:latin typeface="Raleway"/>
              <a:ea typeface="Raleway"/>
              <a:cs typeface="Raleway"/>
              <a:sym typeface="Raleway"/>
            </a:endParaRPr>
          </a:p>
          <a:p>
            <a:pPr marL="380990" indent="-389457">
              <a:lnSpc>
                <a:spcPct val="111666"/>
              </a:lnSpc>
              <a:spcBef>
                <a:spcPts val="0"/>
              </a:spcBef>
              <a:buSzPts val="1000"/>
              <a:buFont typeface="Raleway"/>
              <a:buChar char="●"/>
            </a:pPr>
            <a:r>
              <a:rPr lang="en" sz="1333" dirty="0">
                <a:latin typeface="Raleway"/>
                <a:ea typeface="Raleway"/>
                <a:cs typeface="Raleway"/>
                <a:sym typeface="Raleway"/>
              </a:rPr>
              <a:t>Social media: </a:t>
            </a:r>
            <a:r>
              <a:rPr lang="en" sz="1333" b="0" dirty="0">
                <a:latin typeface="Raleway"/>
                <a:ea typeface="Raleway"/>
                <a:cs typeface="Raleway"/>
                <a:sym typeface="Raleway"/>
              </a:rPr>
              <a:t>Have </a:t>
            </a:r>
            <a:r>
              <a:rPr lang="en" sz="1333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[Number]</a:t>
            </a:r>
            <a:r>
              <a:rPr lang="en" sz="1333" b="0" dirty="0">
                <a:latin typeface="Raleway"/>
                <a:ea typeface="Raleway"/>
                <a:cs typeface="Raleway"/>
                <a:sym typeface="Raleway"/>
              </a:rPr>
              <a:t> of people sign-up to a social media campaign with a video committing to speak-up when someone witnesses a GBVF incident/bullying/harassment and have </a:t>
            </a:r>
            <a:r>
              <a:rPr lang="en" sz="1333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[Number]</a:t>
            </a:r>
            <a:r>
              <a:rPr lang="en" sz="1333" b="0" dirty="0">
                <a:latin typeface="Raleway"/>
                <a:ea typeface="Raleway"/>
                <a:cs typeface="Raleway"/>
                <a:sym typeface="Raleway"/>
              </a:rPr>
              <a:t>  cases</a:t>
            </a:r>
            <a:r>
              <a:rPr lang="en" sz="1333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333" b="0" dirty="0">
                <a:latin typeface="Raleway"/>
                <a:ea typeface="Raleway"/>
                <a:cs typeface="Raleway"/>
                <a:sym typeface="Raleway"/>
              </a:rPr>
              <a:t>being reported by a witness by the end of the 100-Days.</a:t>
            </a:r>
            <a:endParaRPr sz="1333" b="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4" name="Google Shape;334;p56"/>
          <p:cNvSpPr txBox="1"/>
          <p:nvPr/>
        </p:nvSpPr>
        <p:spPr>
          <a:xfrm>
            <a:off x="1486920" y="151610"/>
            <a:ext cx="527200" cy="102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/>
            <a:r>
              <a:rPr lang="en" sz="6667" b="1">
                <a:solidFill>
                  <a:srgbClr val="FFFFFF"/>
                </a:solidFill>
              </a:rPr>
              <a:t>2</a:t>
            </a:r>
            <a:endParaRPr sz="6667">
              <a:solidFill>
                <a:schemeClr val="dk1"/>
              </a:solidFill>
            </a:endParaRPr>
          </a:p>
        </p:txBody>
      </p:sp>
      <p:sp>
        <p:nvSpPr>
          <p:cNvPr id="335" name="Google Shape;335;p56"/>
          <p:cNvSpPr txBox="1"/>
          <p:nvPr/>
        </p:nvSpPr>
        <p:spPr>
          <a:xfrm>
            <a:off x="2319757" y="100588"/>
            <a:ext cx="240960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 algn="ctr">
              <a:lnSpc>
                <a:spcPct val="111666"/>
              </a:lnSpc>
            </a:pPr>
            <a:r>
              <a:rPr lang="en" sz="2000" b="1">
                <a:solidFill>
                  <a:srgbClr val="FFFFFF"/>
                </a:solidFill>
              </a:rPr>
              <a:t>Prevention and Rebuilding Social Cohesion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36" name="Google Shape;336;p56"/>
          <p:cNvSpPr txBox="1"/>
          <p:nvPr/>
        </p:nvSpPr>
        <p:spPr>
          <a:xfrm>
            <a:off x="5873833" y="1331667"/>
            <a:ext cx="6209600" cy="5325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indent="609585"/>
            <a:r>
              <a:rPr lang="en" sz="16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Safe Spaces</a:t>
            </a:r>
            <a:endParaRPr sz="1600" b="1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800" b="1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585" marR="304792" indent="-389457">
              <a:lnSpc>
                <a:spcPct val="111666"/>
              </a:lnSpc>
              <a:buSzPts val="1000"/>
              <a:buFont typeface="Raleway"/>
              <a:buChar char="●"/>
            </a:pPr>
            <a:r>
              <a:rPr lang="en" sz="1333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Save house </a:t>
            </a:r>
            <a:r>
              <a:rPr lang="en" sz="1333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- If shortage of immediate support centres or existence of GBV Hotspots - Create </a:t>
            </a: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[Number] </a:t>
            </a:r>
            <a:r>
              <a:rPr lang="en" sz="1333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new or temporary safe houses</a:t>
            </a:r>
            <a:endParaRPr sz="1333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585" indent="-389457">
              <a:lnSpc>
                <a:spcPct val="111666"/>
              </a:lnSpc>
              <a:buSzPts val="1000"/>
              <a:buFont typeface="Raleway"/>
              <a:buChar char="●"/>
            </a:pPr>
            <a:r>
              <a:rPr lang="en" sz="1333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Save Environment </a:t>
            </a:r>
            <a:r>
              <a:rPr lang="en" sz="1333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- Improve the environment to reduce the GBVF incidents occurring in “hot zones” by </a:t>
            </a: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[Number]</a:t>
            </a:r>
            <a:r>
              <a:rPr lang="en" sz="1333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% compared to the 6 months prior.</a:t>
            </a:r>
            <a:endParaRPr sz="1333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585">
              <a:lnSpc>
                <a:spcPct val="111666"/>
              </a:lnSpc>
            </a:pPr>
            <a:endParaRPr sz="800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609585" indent="-389457">
              <a:lnSpc>
                <a:spcPct val="115000"/>
              </a:lnSpc>
              <a:buClr>
                <a:schemeClr val="dk1"/>
              </a:buClr>
              <a:buSzPts val="1000"/>
              <a:buFont typeface="Raleway"/>
              <a:buChar char="●"/>
            </a:pP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Hotspot Shield -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 100 days, equip </a:t>
            </a: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vulnerable women in </a:t>
            </a: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[Hotspot Area]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with activated, direct-to-SAPS safety plans, reducing the number of escalated domestic violence calls in this specific zone by </a:t>
            </a: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%]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333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1333" b="1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609585"/>
            <a:r>
              <a:rPr lang="en" sz="16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Proactive safety</a:t>
            </a:r>
            <a:endParaRPr sz="1600" b="1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609585"/>
            <a:endParaRPr sz="1600" b="1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 indent="-253994">
              <a:lnSpc>
                <a:spcPct val="115000"/>
              </a:lnSpc>
              <a:buClr>
                <a:schemeClr val="dk1"/>
              </a:buClr>
              <a:buSzPts val="1000"/>
              <a:buFont typeface="Raleway"/>
              <a:buChar char="●"/>
            </a:pP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Safe transit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- In 100 days, partner with local taxi associations to ensure </a:t>
            </a: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women traveling on high-risk routes in </a:t>
            </a: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[Area]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arrive safely after dark, with zero incidents of harassment reported via the new SMS safety line.</a:t>
            </a:r>
            <a:endParaRPr sz="1333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>
              <a:lnSpc>
                <a:spcPct val="115000"/>
              </a:lnSpc>
            </a:pP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 indent="-253994">
              <a:lnSpc>
                <a:spcPct val="115000"/>
              </a:lnSpc>
              <a:buClr>
                <a:schemeClr val="dk1"/>
              </a:buClr>
              <a:buSzPts val="1000"/>
              <a:buFont typeface="Raleway"/>
              <a:buChar char="●"/>
            </a:pP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Tavern Guardian;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train and certify </a:t>
            </a: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tavern owners and security staff in </a:t>
            </a: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[Township/Area]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as active bystanders, resulting in </a:t>
            </a:r>
            <a:r>
              <a:rPr lang="en" sz="1333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333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safe interventions or escorted walks home for vulnerable patrons.</a:t>
            </a:r>
            <a:endParaRPr sz="1333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7" name="Google Shape;337;p56"/>
          <p:cNvSpPr/>
          <p:nvPr/>
        </p:nvSpPr>
        <p:spPr>
          <a:xfrm>
            <a:off x="165537" y="1227636"/>
            <a:ext cx="548800" cy="581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56"/>
          <p:cNvSpPr/>
          <p:nvPr/>
        </p:nvSpPr>
        <p:spPr>
          <a:xfrm>
            <a:off x="84259" y="3937403"/>
            <a:ext cx="618000" cy="5244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9" name="Google Shape;339;p56"/>
          <p:cNvGrpSpPr/>
          <p:nvPr/>
        </p:nvGrpSpPr>
        <p:grpSpPr>
          <a:xfrm>
            <a:off x="5790425" y="1095795"/>
            <a:ext cx="527193" cy="668623"/>
            <a:chOff x="4853917" y="1298711"/>
            <a:chExt cx="408677" cy="518313"/>
          </a:xfrm>
        </p:grpSpPr>
        <p:sp>
          <p:nvSpPr>
            <p:cNvPr id="340" name="Google Shape;340;p56"/>
            <p:cNvSpPr/>
            <p:nvPr/>
          </p:nvSpPr>
          <p:spPr>
            <a:xfrm>
              <a:off x="4853917" y="1557030"/>
              <a:ext cx="335384" cy="259994"/>
            </a:xfrm>
            <a:custGeom>
              <a:avLst/>
              <a:gdLst/>
              <a:ahLst/>
              <a:cxnLst/>
              <a:rect l="l" t="t" r="r" b="b"/>
              <a:pathLst>
                <a:path w="554354" h="541654" extrusionOk="0">
                  <a:moveTo>
                    <a:pt x="515206" y="471451"/>
                  </a:moveTo>
                  <a:lnTo>
                    <a:pt x="507846" y="430030"/>
                  </a:lnTo>
                  <a:lnTo>
                    <a:pt x="477975" y="405016"/>
                  </a:lnTo>
                  <a:lnTo>
                    <a:pt x="438668" y="399247"/>
                  </a:lnTo>
                  <a:lnTo>
                    <a:pt x="426554" y="400469"/>
                  </a:lnTo>
                  <a:lnTo>
                    <a:pt x="414727" y="402544"/>
                  </a:lnTo>
                  <a:lnTo>
                    <a:pt x="403063" y="405039"/>
                  </a:lnTo>
                  <a:lnTo>
                    <a:pt x="391436" y="407521"/>
                  </a:lnTo>
                  <a:lnTo>
                    <a:pt x="379724" y="409559"/>
                  </a:lnTo>
                  <a:lnTo>
                    <a:pt x="380957" y="405647"/>
                  </a:lnTo>
                  <a:lnTo>
                    <a:pt x="384477" y="399884"/>
                  </a:lnTo>
                  <a:lnTo>
                    <a:pt x="415753" y="363259"/>
                  </a:lnTo>
                  <a:lnTo>
                    <a:pt x="449323" y="328461"/>
                  </a:lnTo>
                  <a:lnTo>
                    <a:pt x="483052" y="294798"/>
                  </a:lnTo>
                  <a:lnTo>
                    <a:pt x="501844" y="276284"/>
                  </a:lnTo>
                  <a:lnTo>
                    <a:pt x="509281" y="268946"/>
                  </a:lnTo>
                  <a:lnTo>
                    <a:pt x="517855" y="260867"/>
                  </a:lnTo>
                  <a:lnTo>
                    <a:pt x="527151" y="252407"/>
                  </a:lnTo>
                  <a:lnTo>
                    <a:pt x="536294" y="243466"/>
                  </a:lnTo>
                  <a:lnTo>
                    <a:pt x="544407" y="233943"/>
                  </a:lnTo>
                  <a:lnTo>
                    <a:pt x="550611" y="223735"/>
                  </a:lnTo>
                  <a:lnTo>
                    <a:pt x="554032" y="212744"/>
                  </a:lnTo>
                  <a:lnTo>
                    <a:pt x="551849" y="199121"/>
                  </a:lnTo>
                  <a:lnTo>
                    <a:pt x="546462" y="187980"/>
                  </a:lnTo>
                  <a:lnTo>
                    <a:pt x="538598" y="179556"/>
                  </a:lnTo>
                  <a:lnTo>
                    <a:pt x="528982" y="174084"/>
                  </a:lnTo>
                  <a:lnTo>
                    <a:pt x="518339" y="171799"/>
                  </a:lnTo>
                  <a:lnTo>
                    <a:pt x="507394" y="172937"/>
                  </a:lnTo>
                  <a:lnTo>
                    <a:pt x="476743" y="198484"/>
                  </a:lnTo>
                  <a:lnTo>
                    <a:pt x="443390" y="230771"/>
                  </a:lnTo>
                  <a:lnTo>
                    <a:pt x="407872" y="266311"/>
                  </a:lnTo>
                  <a:lnTo>
                    <a:pt x="396597" y="277637"/>
                  </a:lnTo>
                  <a:lnTo>
                    <a:pt x="367596" y="306316"/>
                  </a:lnTo>
                  <a:lnTo>
                    <a:pt x="350536" y="321451"/>
                  </a:lnTo>
                  <a:lnTo>
                    <a:pt x="340725" y="300253"/>
                  </a:lnTo>
                  <a:lnTo>
                    <a:pt x="347806" y="291916"/>
                  </a:lnTo>
                  <a:lnTo>
                    <a:pt x="356911" y="282430"/>
                  </a:lnTo>
                  <a:lnTo>
                    <a:pt x="366975" y="272550"/>
                  </a:lnTo>
                  <a:lnTo>
                    <a:pt x="376935" y="263031"/>
                  </a:lnTo>
                  <a:lnTo>
                    <a:pt x="385726" y="254625"/>
                  </a:lnTo>
                  <a:lnTo>
                    <a:pt x="484790" y="155566"/>
                  </a:lnTo>
                  <a:lnTo>
                    <a:pt x="490696" y="150006"/>
                  </a:lnTo>
                  <a:lnTo>
                    <a:pt x="497742" y="143116"/>
                  </a:lnTo>
                  <a:lnTo>
                    <a:pt x="504774" y="134967"/>
                  </a:lnTo>
                  <a:lnTo>
                    <a:pt x="510634" y="125627"/>
                  </a:lnTo>
                  <a:lnTo>
                    <a:pt x="514166" y="115166"/>
                  </a:lnTo>
                  <a:lnTo>
                    <a:pt x="514213" y="103654"/>
                  </a:lnTo>
                  <a:lnTo>
                    <a:pt x="509619" y="91159"/>
                  </a:lnTo>
                  <a:lnTo>
                    <a:pt x="503161" y="82017"/>
                  </a:lnTo>
                  <a:lnTo>
                    <a:pt x="496165" y="76001"/>
                  </a:lnTo>
                  <a:lnTo>
                    <a:pt x="488721" y="72795"/>
                  </a:lnTo>
                  <a:lnTo>
                    <a:pt x="480921" y="72081"/>
                  </a:lnTo>
                  <a:lnTo>
                    <a:pt x="472855" y="73544"/>
                  </a:lnTo>
                  <a:lnTo>
                    <a:pt x="439735" y="94811"/>
                  </a:lnTo>
                  <a:lnTo>
                    <a:pt x="409589" y="125535"/>
                  </a:lnTo>
                  <a:lnTo>
                    <a:pt x="403196" y="132317"/>
                  </a:lnTo>
                  <a:lnTo>
                    <a:pt x="397441" y="138105"/>
                  </a:lnTo>
                  <a:lnTo>
                    <a:pt x="297262" y="235510"/>
                  </a:lnTo>
                  <a:lnTo>
                    <a:pt x="287676" y="230524"/>
                  </a:lnTo>
                  <a:lnTo>
                    <a:pt x="289774" y="231522"/>
                  </a:lnTo>
                  <a:lnTo>
                    <a:pt x="281998" y="221672"/>
                  </a:lnTo>
                  <a:lnTo>
                    <a:pt x="287139" y="213195"/>
                  </a:lnTo>
                  <a:lnTo>
                    <a:pt x="295908" y="203165"/>
                  </a:lnTo>
                  <a:lnTo>
                    <a:pt x="306426" y="192703"/>
                  </a:lnTo>
                  <a:lnTo>
                    <a:pt x="316818" y="182931"/>
                  </a:lnTo>
                  <a:lnTo>
                    <a:pt x="325205" y="174971"/>
                  </a:lnTo>
                  <a:lnTo>
                    <a:pt x="416426" y="84066"/>
                  </a:lnTo>
                  <a:lnTo>
                    <a:pt x="424185" y="74191"/>
                  </a:lnTo>
                  <a:lnTo>
                    <a:pt x="429265" y="63078"/>
                  </a:lnTo>
                  <a:lnTo>
                    <a:pt x="431003" y="51423"/>
                  </a:lnTo>
                  <a:lnTo>
                    <a:pt x="428736" y="39927"/>
                  </a:lnTo>
                  <a:lnTo>
                    <a:pt x="421801" y="29287"/>
                  </a:lnTo>
                  <a:lnTo>
                    <a:pt x="411762" y="23685"/>
                  </a:lnTo>
                  <a:lnTo>
                    <a:pt x="401965" y="20919"/>
                  </a:lnTo>
                  <a:lnTo>
                    <a:pt x="392380" y="20695"/>
                  </a:lnTo>
                  <a:lnTo>
                    <a:pt x="382976" y="22721"/>
                  </a:lnTo>
                  <a:lnTo>
                    <a:pt x="346558" y="47462"/>
                  </a:lnTo>
                  <a:lnTo>
                    <a:pt x="319641" y="75286"/>
                  </a:lnTo>
                  <a:lnTo>
                    <a:pt x="310581" y="84764"/>
                  </a:lnTo>
                  <a:lnTo>
                    <a:pt x="282677" y="112867"/>
                  </a:lnTo>
                  <a:lnTo>
                    <a:pt x="246009" y="148784"/>
                  </a:lnTo>
                  <a:lnTo>
                    <a:pt x="236462" y="158165"/>
                  </a:lnTo>
                  <a:lnTo>
                    <a:pt x="227627" y="167257"/>
                  </a:lnTo>
                  <a:lnTo>
                    <a:pt x="219908" y="175890"/>
                  </a:lnTo>
                  <a:lnTo>
                    <a:pt x="189011" y="174678"/>
                  </a:lnTo>
                  <a:lnTo>
                    <a:pt x="295830" y="66807"/>
                  </a:lnTo>
                  <a:lnTo>
                    <a:pt x="306602" y="53884"/>
                  </a:lnTo>
                  <a:lnTo>
                    <a:pt x="312409" y="41878"/>
                  </a:lnTo>
                  <a:lnTo>
                    <a:pt x="314039" y="30984"/>
                  </a:lnTo>
                  <a:lnTo>
                    <a:pt x="312285" y="21396"/>
                  </a:lnTo>
                  <a:lnTo>
                    <a:pt x="307935" y="13309"/>
                  </a:lnTo>
                  <a:lnTo>
                    <a:pt x="301782" y="6917"/>
                  </a:lnTo>
                  <a:lnTo>
                    <a:pt x="294616" y="2416"/>
                  </a:lnTo>
                  <a:lnTo>
                    <a:pt x="287227" y="0"/>
                  </a:lnTo>
                  <a:lnTo>
                    <a:pt x="277969" y="480"/>
                  </a:lnTo>
                  <a:lnTo>
                    <a:pt x="245002" y="19707"/>
                  </a:lnTo>
                  <a:lnTo>
                    <a:pt x="212340" y="50941"/>
                  </a:lnTo>
                  <a:lnTo>
                    <a:pt x="195872" y="69118"/>
                  </a:lnTo>
                  <a:lnTo>
                    <a:pt x="185980" y="79488"/>
                  </a:lnTo>
                  <a:lnTo>
                    <a:pt x="178089" y="86822"/>
                  </a:lnTo>
                  <a:lnTo>
                    <a:pt x="169034" y="96042"/>
                  </a:lnTo>
                  <a:lnTo>
                    <a:pt x="59392" y="206117"/>
                  </a:lnTo>
                  <a:lnTo>
                    <a:pt x="27172" y="242605"/>
                  </a:lnTo>
                  <a:lnTo>
                    <a:pt x="6960" y="284238"/>
                  </a:lnTo>
                  <a:lnTo>
                    <a:pt x="0" y="336979"/>
                  </a:lnTo>
                  <a:lnTo>
                    <a:pt x="1722" y="354225"/>
                  </a:lnTo>
                  <a:lnTo>
                    <a:pt x="16953" y="403862"/>
                  </a:lnTo>
                  <a:lnTo>
                    <a:pt x="44176" y="448699"/>
                  </a:lnTo>
                  <a:lnTo>
                    <a:pt x="79403" y="486614"/>
                  </a:lnTo>
                  <a:lnTo>
                    <a:pt x="118647" y="515489"/>
                  </a:lnTo>
                  <a:lnTo>
                    <a:pt x="157921" y="533202"/>
                  </a:lnTo>
                  <a:lnTo>
                    <a:pt x="201716" y="541040"/>
                  </a:lnTo>
                  <a:lnTo>
                    <a:pt x="215615" y="541325"/>
                  </a:lnTo>
                  <a:lnTo>
                    <a:pt x="229214" y="540621"/>
                  </a:lnTo>
                  <a:lnTo>
                    <a:pt x="268519" y="533646"/>
                  </a:lnTo>
                  <a:lnTo>
                    <a:pt x="306224" y="521603"/>
                  </a:lnTo>
                  <a:lnTo>
                    <a:pt x="343151" y="507355"/>
                  </a:lnTo>
                  <a:lnTo>
                    <a:pt x="355428" y="502611"/>
                  </a:lnTo>
                  <a:lnTo>
                    <a:pt x="392592" y="489880"/>
                  </a:lnTo>
                  <a:lnTo>
                    <a:pt x="443030" y="480827"/>
                  </a:lnTo>
                  <a:lnTo>
                    <a:pt x="472601" y="478828"/>
                  </a:lnTo>
                  <a:lnTo>
                    <a:pt x="486848" y="477611"/>
                  </a:lnTo>
                  <a:lnTo>
                    <a:pt x="499552" y="475955"/>
                  </a:lnTo>
                  <a:lnTo>
                    <a:pt x="509824" y="473642"/>
                  </a:lnTo>
                  <a:lnTo>
                    <a:pt x="515206" y="471451"/>
                  </a:lnTo>
                  <a:close/>
                </a:path>
              </a:pathLst>
            </a:custGeom>
            <a:noFill/>
            <a:ln w="64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29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56"/>
            <p:cNvSpPr/>
            <p:nvPr/>
          </p:nvSpPr>
          <p:spPr>
            <a:xfrm>
              <a:off x="4926683" y="1419622"/>
              <a:ext cx="335700" cy="1938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29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56"/>
            <p:cNvSpPr/>
            <p:nvPr/>
          </p:nvSpPr>
          <p:spPr>
            <a:xfrm>
              <a:off x="5104449" y="1455851"/>
              <a:ext cx="117557" cy="93269"/>
            </a:xfrm>
            <a:custGeom>
              <a:avLst/>
              <a:gdLst/>
              <a:ahLst/>
              <a:cxnLst/>
              <a:rect l="l" t="t" r="r" b="b"/>
              <a:pathLst>
                <a:path w="194309" h="194310" extrusionOk="0">
                  <a:moveTo>
                    <a:pt x="9499" y="182984"/>
                  </a:moveTo>
                  <a:lnTo>
                    <a:pt x="2246" y="135644"/>
                  </a:lnTo>
                  <a:lnTo>
                    <a:pt x="0" y="95874"/>
                  </a:lnTo>
                  <a:lnTo>
                    <a:pt x="375" y="82777"/>
                  </a:lnTo>
                  <a:lnTo>
                    <a:pt x="10086" y="36043"/>
                  </a:lnTo>
                  <a:lnTo>
                    <a:pt x="45688" y="4316"/>
                  </a:lnTo>
                  <a:lnTo>
                    <a:pt x="66710" y="0"/>
                  </a:lnTo>
                  <a:lnTo>
                    <a:pt x="76860" y="787"/>
                  </a:lnTo>
                  <a:lnTo>
                    <a:pt x="110858" y="21768"/>
                  </a:lnTo>
                  <a:lnTo>
                    <a:pt x="124385" y="54052"/>
                  </a:lnTo>
                  <a:lnTo>
                    <a:pt x="139892" y="61655"/>
                  </a:lnTo>
                  <a:lnTo>
                    <a:pt x="173111" y="80800"/>
                  </a:lnTo>
                  <a:lnTo>
                    <a:pt x="193742" y="126372"/>
                  </a:lnTo>
                  <a:lnTo>
                    <a:pt x="193156" y="138947"/>
                  </a:lnTo>
                  <a:lnTo>
                    <a:pt x="170441" y="175248"/>
                  </a:lnTo>
                  <a:lnTo>
                    <a:pt x="123005" y="191084"/>
                  </a:lnTo>
                  <a:lnTo>
                    <a:pt x="81315" y="193746"/>
                  </a:lnTo>
                  <a:lnTo>
                    <a:pt x="67350" y="193176"/>
                  </a:lnTo>
                  <a:lnTo>
                    <a:pt x="53693" y="191970"/>
                  </a:lnTo>
                  <a:lnTo>
                    <a:pt x="40550" y="190183"/>
                  </a:lnTo>
                  <a:lnTo>
                    <a:pt x="28126" y="187873"/>
                  </a:lnTo>
                  <a:lnTo>
                    <a:pt x="16627" y="185094"/>
                  </a:lnTo>
                  <a:lnTo>
                    <a:pt x="9499" y="182984"/>
                  </a:lnTo>
                  <a:close/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29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56"/>
            <p:cNvSpPr/>
            <p:nvPr/>
          </p:nvSpPr>
          <p:spPr>
            <a:xfrm>
              <a:off x="4926441" y="1298711"/>
              <a:ext cx="336153" cy="193243"/>
            </a:xfrm>
            <a:custGeom>
              <a:avLst/>
              <a:gdLst/>
              <a:ahLst/>
              <a:cxnLst/>
              <a:rect l="l" t="t" r="r" b="b"/>
              <a:pathLst>
                <a:path w="555625" h="402589" extrusionOk="0">
                  <a:moveTo>
                    <a:pt x="39613" y="68697"/>
                  </a:moveTo>
                  <a:lnTo>
                    <a:pt x="47633" y="111232"/>
                  </a:lnTo>
                  <a:lnTo>
                    <a:pt x="78295" y="136166"/>
                  </a:lnTo>
                  <a:lnTo>
                    <a:pt x="106273" y="140968"/>
                  </a:lnTo>
                  <a:lnTo>
                    <a:pt x="119217" y="140810"/>
                  </a:lnTo>
                  <a:lnTo>
                    <a:pt x="131620" y="139485"/>
                  </a:lnTo>
                  <a:lnTo>
                    <a:pt x="143600" y="137395"/>
                  </a:lnTo>
                  <a:lnTo>
                    <a:pt x="155273" y="134944"/>
                  </a:lnTo>
                  <a:lnTo>
                    <a:pt x="166757" y="132536"/>
                  </a:lnTo>
                  <a:lnTo>
                    <a:pt x="178170" y="130573"/>
                  </a:lnTo>
                  <a:lnTo>
                    <a:pt x="175465" y="135774"/>
                  </a:lnTo>
                  <a:lnTo>
                    <a:pt x="170106" y="143080"/>
                  </a:lnTo>
                  <a:lnTo>
                    <a:pt x="142892" y="173488"/>
                  </a:lnTo>
                  <a:lnTo>
                    <a:pt x="109033" y="207918"/>
                  </a:lnTo>
                  <a:lnTo>
                    <a:pt x="89157" y="227578"/>
                  </a:lnTo>
                  <a:lnTo>
                    <a:pt x="81465" y="235177"/>
                  </a:lnTo>
                  <a:lnTo>
                    <a:pt x="71394" y="245299"/>
                  </a:lnTo>
                  <a:lnTo>
                    <a:pt x="62011" y="254771"/>
                  </a:lnTo>
                  <a:lnTo>
                    <a:pt x="53124" y="263753"/>
                  </a:lnTo>
                  <a:lnTo>
                    <a:pt x="44543" y="272406"/>
                  </a:lnTo>
                  <a:lnTo>
                    <a:pt x="36079" y="280891"/>
                  </a:lnTo>
                  <a:lnTo>
                    <a:pt x="27541" y="289368"/>
                  </a:lnTo>
                  <a:lnTo>
                    <a:pt x="18455" y="298740"/>
                  </a:lnTo>
                  <a:lnTo>
                    <a:pt x="10685" y="308056"/>
                  </a:lnTo>
                  <a:lnTo>
                    <a:pt x="4704" y="317324"/>
                  </a:lnTo>
                  <a:lnTo>
                    <a:pt x="984" y="326552"/>
                  </a:lnTo>
                  <a:lnTo>
                    <a:pt x="0" y="335745"/>
                  </a:lnTo>
                  <a:lnTo>
                    <a:pt x="2222" y="344913"/>
                  </a:lnTo>
                  <a:lnTo>
                    <a:pt x="8126" y="354062"/>
                  </a:lnTo>
                  <a:lnTo>
                    <a:pt x="18184" y="363199"/>
                  </a:lnTo>
                  <a:lnTo>
                    <a:pt x="31406" y="358318"/>
                  </a:lnTo>
                  <a:lnTo>
                    <a:pt x="40238" y="350277"/>
                  </a:lnTo>
                  <a:lnTo>
                    <a:pt x="51270" y="339014"/>
                  </a:lnTo>
                  <a:lnTo>
                    <a:pt x="59581" y="330693"/>
                  </a:lnTo>
                  <a:lnTo>
                    <a:pt x="67187" y="323236"/>
                  </a:lnTo>
                  <a:lnTo>
                    <a:pt x="78678" y="311678"/>
                  </a:lnTo>
                  <a:lnTo>
                    <a:pt x="89335" y="300521"/>
                  </a:lnTo>
                  <a:lnTo>
                    <a:pt x="99404" y="290028"/>
                  </a:lnTo>
                  <a:lnTo>
                    <a:pt x="128569" y="265194"/>
                  </a:lnTo>
                  <a:lnTo>
                    <a:pt x="161368" y="255891"/>
                  </a:lnTo>
                  <a:lnTo>
                    <a:pt x="174264" y="257478"/>
                  </a:lnTo>
                  <a:lnTo>
                    <a:pt x="188516" y="262580"/>
                  </a:lnTo>
                  <a:lnTo>
                    <a:pt x="199067" y="269693"/>
                  </a:lnTo>
                  <a:lnTo>
                    <a:pt x="207314" y="278409"/>
                  </a:lnTo>
                  <a:lnTo>
                    <a:pt x="214654" y="288323"/>
                  </a:lnTo>
                  <a:lnTo>
                    <a:pt x="225721" y="285623"/>
                  </a:lnTo>
                  <a:lnTo>
                    <a:pt x="236266" y="281698"/>
                  </a:lnTo>
                  <a:lnTo>
                    <a:pt x="246945" y="277597"/>
                  </a:lnTo>
                  <a:lnTo>
                    <a:pt x="258412" y="274369"/>
                  </a:lnTo>
                  <a:lnTo>
                    <a:pt x="300278" y="279840"/>
                  </a:lnTo>
                  <a:lnTo>
                    <a:pt x="329965" y="305350"/>
                  </a:lnTo>
                  <a:lnTo>
                    <a:pt x="338833" y="330021"/>
                  </a:lnTo>
                  <a:lnTo>
                    <a:pt x="354353" y="329942"/>
                  </a:lnTo>
                  <a:lnTo>
                    <a:pt x="391456" y="338968"/>
                  </a:lnTo>
                  <a:lnTo>
                    <a:pt x="418564" y="374168"/>
                  </a:lnTo>
                  <a:lnTo>
                    <a:pt x="422393" y="402443"/>
                  </a:lnTo>
                  <a:lnTo>
                    <a:pt x="429529" y="398891"/>
                  </a:lnTo>
                  <a:lnTo>
                    <a:pt x="460880" y="371495"/>
                  </a:lnTo>
                  <a:lnTo>
                    <a:pt x="481981" y="350142"/>
                  </a:lnTo>
                  <a:lnTo>
                    <a:pt x="490164" y="341796"/>
                  </a:lnTo>
                  <a:lnTo>
                    <a:pt x="522974" y="304919"/>
                  </a:lnTo>
                  <a:lnTo>
                    <a:pt x="543065" y="271014"/>
                  </a:lnTo>
                  <a:lnTo>
                    <a:pt x="554026" y="231332"/>
                  </a:lnTo>
                  <a:lnTo>
                    <a:pt x="555357" y="204736"/>
                  </a:lnTo>
                  <a:lnTo>
                    <a:pt x="554421" y="191713"/>
                  </a:lnTo>
                  <a:lnTo>
                    <a:pt x="545877" y="154078"/>
                  </a:lnTo>
                  <a:lnTo>
                    <a:pt x="529910" y="119184"/>
                  </a:lnTo>
                  <a:lnTo>
                    <a:pt x="508034" y="87785"/>
                  </a:lnTo>
                  <a:lnTo>
                    <a:pt x="472253" y="52812"/>
                  </a:lnTo>
                  <a:lnTo>
                    <a:pt x="433540" y="26069"/>
                  </a:lnTo>
                  <a:lnTo>
                    <a:pt x="392433" y="7931"/>
                  </a:lnTo>
                  <a:lnTo>
                    <a:pt x="347170" y="131"/>
                  </a:lnTo>
                  <a:lnTo>
                    <a:pt x="334998" y="0"/>
                  </a:lnTo>
                  <a:lnTo>
                    <a:pt x="322429" y="649"/>
                  </a:lnTo>
                  <a:lnTo>
                    <a:pt x="282060" y="7556"/>
                  </a:lnTo>
                  <a:lnTo>
                    <a:pt x="242595" y="20519"/>
                  </a:lnTo>
                  <a:lnTo>
                    <a:pt x="208035" y="34853"/>
                  </a:lnTo>
                  <a:lnTo>
                    <a:pt x="196645" y="39509"/>
                  </a:lnTo>
                  <a:lnTo>
                    <a:pt x="146371" y="53816"/>
                  </a:lnTo>
                  <a:lnTo>
                    <a:pt x="100440" y="59873"/>
                  </a:lnTo>
                  <a:lnTo>
                    <a:pt x="85625" y="61476"/>
                  </a:lnTo>
                  <a:lnTo>
                    <a:pt x="71919" y="62982"/>
                  </a:lnTo>
                  <a:lnTo>
                    <a:pt x="59837" y="64459"/>
                  </a:lnTo>
                  <a:lnTo>
                    <a:pt x="49896" y="65972"/>
                  </a:lnTo>
                  <a:lnTo>
                    <a:pt x="42613" y="67589"/>
                  </a:lnTo>
                  <a:lnTo>
                    <a:pt x="39613" y="68697"/>
                  </a:lnTo>
                  <a:close/>
                </a:path>
              </a:pathLst>
            </a:custGeom>
            <a:noFill/>
            <a:ln w="74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29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4" name="Google Shape;344;p56"/>
          <p:cNvSpPr/>
          <p:nvPr/>
        </p:nvSpPr>
        <p:spPr>
          <a:xfrm>
            <a:off x="5733640" y="3944603"/>
            <a:ext cx="640800" cy="5172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56"/>
          <p:cNvSpPr txBox="1">
            <a:spLocks noGrp="1"/>
          </p:cNvSpPr>
          <p:nvPr>
            <p:ph type="ftr" idx="11"/>
          </p:nvPr>
        </p:nvSpPr>
        <p:spPr>
          <a:xfrm>
            <a:off x="4602293" y="151601"/>
            <a:ext cx="5114800" cy="697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 algn="r"/>
            <a:r>
              <a:rPr lang="en">
                <a:solidFill>
                  <a:schemeClr val="lt1"/>
                </a:solidFill>
              </a:rPr>
              <a:t>Survivor Impact Indicator </a:t>
            </a:r>
            <a:endParaRPr>
              <a:solidFill>
                <a:schemeClr val="lt1"/>
              </a:solidFill>
            </a:endParaRPr>
          </a:p>
          <a:p>
            <a:pPr marL="16933" algn="r"/>
            <a:r>
              <a:rPr lang="en">
                <a:solidFill>
                  <a:schemeClr val="lt1"/>
                </a:solidFill>
              </a:rPr>
              <a:t>Smurf Goal examples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7"/>
          <p:cNvSpPr/>
          <p:nvPr/>
        </p:nvSpPr>
        <p:spPr>
          <a:xfrm>
            <a:off x="10570257" y="6430709"/>
            <a:ext cx="336536" cy="283667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7291" y="0"/>
                </a:moveTo>
                <a:lnTo>
                  <a:pt x="0" y="0"/>
                </a:lnTo>
                <a:lnTo>
                  <a:pt x="31903" y="34307"/>
                </a:lnTo>
                <a:lnTo>
                  <a:pt x="35013" y="37217"/>
                </a:lnTo>
                <a:lnTo>
                  <a:pt x="35618" y="38077"/>
                </a:lnTo>
                <a:lnTo>
                  <a:pt x="40421" y="43834"/>
                </a:lnTo>
                <a:lnTo>
                  <a:pt x="42505" y="45309"/>
                </a:lnTo>
                <a:lnTo>
                  <a:pt x="44913" y="47793"/>
                </a:lnTo>
                <a:lnTo>
                  <a:pt x="64688" y="68853"/>
                </a:lnTo>
                <a:lnTo>
                  <a:pt x="67522" y="71661"/>
                </a:lnTo>
                <a:lnTo>
                  <a:pt x="68022" y="73112"/>
                </a:lnTo>
                <a:lnTo>
                  <a:pt x="70859" y="75920"/>
                </a:lnTo>
                <a:lnTo>
                  <a:pt x="83884" y="89387"/>
                </a:lnTo>
                <a:lnTo>
                  <a:pt x="86936" y="92271"/>
                </a:lnTo>
                <a:lnTo>
                  <a:pt x="122821" y="131014"/>
                </a:lnTo>
                <a:lnTo>
                  <a:pt x="126565" y="134517"/>
                </a:lnTo>
                <a:lnTo>
                  <a:pt x="129244" y="137836"/>
                </a:lnTo>
                <a:lnTo>
                  <a:pt x="207835" y="221482"/>
                </a:lnTo>
                <a:lnTo>
                  <a:pt x="205786" y="224402"/>
                </a:lnTo>
                <a:lnTo>
                  <a:pt x="203997" y="225388"/>
                </a:lnTo>
                <a:lnTo>
                  <a:pt x="201536" y="228423"/>
                </a:lnTo>
                <a:lnTo>
                  <a:pt x="182185" y="248810"/>
                </a:lnTo>
                <a:lnTo>
                  <a:pt x="174553" y="257367"/>
                </a:lnTo>
                <a:lnTo>
                  <a:pt x="166162" y="266500"/>
                </a:lnTo>
                <a:lnTo>
                  <a:pt x="157254" y="276016"/>
                </a:lnTo>
                <a:lnTo>
                  <a:pt x="129851" y="304939"/>
                </a:lnTo>
                <a:lnTo>
                  <a:pt x="121297" y="314065"/>
                </a:lnTo>
                <a:lnTo>
                  <a:pt x="115437" y="320403"/>
                </a:lnTo>
                <a:lnTo>
                  <a:pt x="113296" y="321843"/>
                </a:lnTo>
                <a:lnTo>
                  <a:pt x="111028" y="324439"/>
                </a:lnTo>
                <a:lnTo>
                  <a:pt x="85011" y="352493"/>
                </a:lnTo>
                <a:lnTo>
                  <a:pt x="82005" y="355330"/>
                </a:lnTo>
                <a:lnTo>
                  <a:pt x="81271" y="355996"/>
                </a:lnTo>
                <a:lnTo>
                  <a:pt x="78592" y="359319"/>
                </a:lnTo>
                <a:lnTo>
                  <a:pt x="0" y="442965"/>
                </a:lnTo>
                <a:lnTo>
                  <a:pt x="204332" y="442965"/>
                </a:lnTo>
                <a:lnTo>
                  <a:pt x="212774" y="442302"/>
                </a:lnTo>
                <a:lnTo>
                  <a:pt x="213916" y="437407"/>
                </a:lnTo>
                <a:lnTo>
                  <a:pt x="219985" y="430819"/>
                </a:lnTo>
                <a:lnTo>
                  <a:pt x="277531" y="370259"/>
                </a:lnTo>
                <a:lnTo>
                  <a:pt x="285749" y="361224"/>
                </a:lnTo>
                <a:lnTo>
                  <a:pt x="295178" y="351287"/>
                </a:lnTo>
                <a:lnTo>
                  <a:pt x="304819" y="341223"/>
                </a:lnTo>
                <a:lnTo>
                  <a:pt x="359359" y="283226"/>
                </a:lnTo>
                <a:lnTo>
                  <a:pt x="367932" y="273861"/>
                </a:lnTo>
                <a:lnTo>
                  <a:pt x="376768" y="264828"/>
                </a:lnTo>
                <a:lnTo>
                  <a:pt x="412121" y="226735"/>
                </a:lnTo>
                <a:lnTo>
                  <a:pt x="414022" y="224477"/>
                </a:lnTo>
                <a:lnTo>
                  <a:pt x="415116" y="223880"/>
                </a:lnTo>
                <a:lnTo>
                  <a:pt x="416797" y="221482"/>
                </a:lnTo>
                <a:lnTo>
                  <a:pt x="301845" y="99147"/>
                </a:lnTo>
                <a:lnTo>
                  <a:pt x="299383" y="96782"/>
                </a:lnTo>
                <a:lnTo>
                  <a:pt x="299239" y="96235"/>
                </a:lnTo>
                <a:lnTo>
                  <a:pt x="295556" y="91824"/>
                </a:lnTo>
                <a:lnTo>
                  <a:pt x="294228" y="90741"/>
                </a:lnTo>
                <a:lnTo>
                  <a:pt x="292252" y="88877"/>
                </a:lnTo>
                <a:lnTo>
                  <a:pt x="273067" y="68331"/>
                </a:lnTo>
                <a:lnTo>
                  <a:pt x="269025" y="64551"/>
                </a:lnTo>
                <a:lnTo>
                  <a:pt x="267357" y="61718"/>
                </a:lnTo>
                <a:lnTo>
                  <a:pt x="263476" y="58056"/>
                </a:lnTo>
                <a:lnTo>
                  <a:pt x="215910" y="7401"/>
                </a:lnTo>
                <a:lnTo>
                  <a:pt x="214704" y="5953"/>
                </a:lnTo>
                <a:lnTo>
                  <a:pt x="212444" y="3571"/>
                </a:lnTo>
                <a:lnTo>
                  <a:pt x="209055" y="600"/>
                </a:lnTo>
                <a:lnTo>
                  <a:pt x="208746" y="137"/>
                </a:lnTo>
                <a:lnTo>
                  <a:pt x="207291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57"/>
          <p:cNvSpPr/>
          <p:nvPr/>
        </p:nvSpPr>
        <p:spPr>
          <a:xfrm>
            <a:off x="10914407" y="6430709"/>
            <a:ext cx="336536" cy="283667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5945" y="0"/>
                </a:moveTo>
                <a:lnTo>
                  <a:pt x="0" y="0"/>
                </a:lnTo>
                <a:lnTo>
                  <a:pt x="2045" y="2919"/>
                </a:lnTo>
                <a:lnTo>
                  <a:pt x="3837" y="3906"/>
                </a:lnTo>
                <a:lnTo>
                  <a:pt x="8990" y="10248"/>
                </a:lnTo>
                <a:lnTo>
                  <a:pt x="12722" y="13762"/>
                </a:lnTo>
                <a:lnTo>
                  <a:pt x="58083" y="62208"/>
                </a:lnTo>
                <a:lnTo>
                  <a:pt x="60458" y="65149"/>
                </a:lnTo>
                <a:lnTo>
                  <a:pt x="62096" y="66286"/>
                </a:lnTo>
                <a:lnTo>
                  <a:pt x="64688" y="68853"/>
                </a:lnTo>
                <a:lnTo>
                  <a:pt x="155614" y="165553"/>
                </a:lnTo>
                <a:lnTo>
                  <a:pt x="158540" y="168365"/>
                </a:lnTo>
                <a:lnTo>
                  <a:pt x="159105" y="169837"/>
                </a:lnTo>
                <a:lnTo>
                  <a:pt x="161791" y="172609"/>
                </a:lnTo>
                <a:lnTo>
                  <a:pt x="207835" y="221482"/>
                </a:lnTo>
                <a:lnTo>
                  <a:pt x="162921" y="269276"/>
                </a:lnTo>
                <a:lnTo>
                  <a:pt x="160074" y="272214"/>
                </a:lnTo>
                <a:lnTo>
                  <a:pt x="159368" y="273851"/>
                </a:lnTo>
                <a:lnTo>
                  <a:pt x="153165" y="279702"/>
                </a:lnTo>
                <a:lnTo>
                  <a:pt x="152431" y="280371"/>
                </a:lnTo>
                <a:lnTo>
                  <a:pt x="147377" y="286631"/>
                </a:lnTo>
                <a:lnTo>
                  <a:pt x="145738" y="287769"/>
                </a:lnTo>
                <a:lnTo>
                  <a:pt x="143146" y="290335"/>
                </a:lnTo>
                <a:lnTo>
                  <a:pt x="135371" y="298483"/>
                </a:lnTo>
                <a:lnTo>
                  <a:pt x="116240" y="319474"/>
                </a:lnTo>
                <a:lnTo>
                  <a:pt x="0" y="442965"/>
                </a:lnTo>
                <a:lnTo>
                  <a:pt x="204732" y="442965"/>
                </a:lnTo>
                <a:lnTo>
                  <a:pt x="210762" y="442540"/>
                </a:lnTo>
                <a:lnTo>
                  <a:pt x="211489" y="440373"/>
                </a:lnTo>
                <a:lnTo>
                  <a:pt x="215474" y="436225"/>
                </a:lnTo>
                <a:lnTo>
                  <a:pt x="244274" y="405436"/>
                </a:lnTo>
                <a:lnTo>
                  <a:pt x="248155" y="401774"/>
                </a:lnTo>
                <a:lnTo>
                  <a:pt x="249822" y="398941"/>
                </a:lnTo>
                <a:lnTo>
                  <a:pt x="253865" y="395161"/>
                </a:lnTo>
                <a:lnTo>
                  <a:pt x="416797" y="221482"/>
                </a:lnTo>
                <a:lnTo>
                  <a:pt x="335776" y="134758"/>
                </a:lnTo>
                <a:lnTo>
                  <a:pt x="333875" y="132880"/>
                </a:lnTo>
                <a:lnTo>
                  <a:pt x="332456" y="131838"/>
                </a:lnTo>
                <a:lnTo>
                  <a:pt x="330678" y="129909"/>
                </a:lnTo>
                <a:lnTo>
                  <a:pt x="215910" y="7401"/>
                </a:lnTo>
                <a:lnTo>
                  <a:pt x="210884" y="1360"/>
                </a:lnTo>
                <a:lnTo>
                  <a:pt x="209459" y="259"/>
                </a:lnTo>
                <a:lnTo>
                  <a:pt x="205945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57"/>
          <p:cNvSpPr/>
          <p:nvPr/>
        </p:nvSpPr>
        <p:spPr>
          <a:xfrm>
            <a:off x="9881961" y="6430709"/>
            <a:ext cx="337561" cy="283667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116619" y="123979"/>
                </a:lnTo>
                <a:lnTo>
                  <a:pt x="119729" y="126889"/>
                </a:lnTo>
                <a:lnTo>
                  <a:pt x="120333" y="127749"/>
                </a:lnTo>
                <a:lnTo>
                  <a:pt x="122951" y="130888"/>
                </a:lnTo>
                <a:lnTo>
                  <a:pt x="207831" y="221482"/>
                </a:lnTo>
                <a:lnTo>
                  <a:pt x="200327" y="230745"/>
                </a:lnTo>
                <a:lnTo>
                  <a:pt x="190534" y="240667"/>
                </a:lnTo>
                <a:lnTo>
                  <a:pt x="182402" y="249021"/>
                </a:lnTo>
                <a:lnTo>
                  <a:pt x="172877" y="259378"/>
                </a:lnTo>
                <a:lnTo>
                  <a:pt x="163182" y="270039"/>
                </a:lnTo>
                <a:lnTo>
                  <a:pt x="154538" y="279309"/>
                </a:lnTo>
                <a:lnTo>
                  <a:pt x="104184" y="331937"/>
                </a:lnTo>
                <a:lnTo>
                  <a:pt x="101502" y="334713"/>
                </a:lnTo>
                <a:lnTo>
                  <a:pt x="100933" y="336185"/>
                </a:lnTo>
                <a:lnTo>
                  <a:pt x="98007" y="338997"/>
                </a:lnTo>
                <a:lnTo>
                  <a:pt x="0" y="442965"/>
                </a:lnTo>
                <a:lnTo>
                  <a:pt x="206536" y="442965"/>
                </a:lnTo>
                <a:lnTo>
                  <a:pt x="212548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408628" y="232037"/>
                </a:lnTo>
                <a:lnTo>
                  <a:pt x="411059" y="229698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7" y="223880"/>
                </a:lnTo>
                <a:lnTo>
                  <a:pt x="417925" y="221482"/>
                </a:lnTo>
                <a:lnTo>
                  <a:pt x="210093" y="0"/>
                </a:lnTo>
                <a:close/>
              </a:path>
            </a:pathLst>
          </a:custGeom>
          <a:solidFill>
            <a:srgbClr val="A8161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57"/>
          <p:cNvSpPr/>
          <p:nvPr/>
        </p:nvSpPr>
        <p:spPr>
          <a:xfrm>
            <a:off x="10226109" y="6430709"/>
            <a:ext cx="337561" cy="283667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409533" y="212554"/>
                </a:moveTo>
                <a:lnTo>
                  <a:pt x="201582" y="212554"/>
                </a:lnTo>
                <a:lnTo>
                  <a:pt x="207831" y="221482"/>
                </a:lnTo>
                <a:lnTo>
                  <a:pt x="200329" y="230745"/>
                </a:lnTo>
                <a:lnTo>
                  <a:pt x="190535" y="240667"/>
                </a:lnTo>
                <a:lnTo>
                  <a:pt x="33020" y="407563"/>
                </a:lnTo>
                <a:lnTo>
                  <a:pt x="29949" y="410510"/>
                </a:lnTo>
                <a:lnTo>
                  <a:pt x="29246" y="412225"/>
                </a:lnTo>
                <a:lnTo>
                  <a:pt x="26283" y="415166"/>
                </a:lnTo>
                <a:lnTo>
                  <a:pt x="0" y="442965"/>
                </a:lnTo>
                <a:lnTo>
                  <a:pt x="206532" y="442965"/>
                </a:lnTo>
                <a:lnTo>
                  <a:pt x="212552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331218" y="313574"/>
                </a:lnTo>
                <a:lnTo>
                  <a:pt x="333051" y="311684"/>
                </a:lnTo>
                <a:lnTo>
                  <a:pt x="334501" y="310629"/>
                </a:lnTo>
                <a:lnTo>
                  <a:pt x="336330" y="308735"/>
                </a:lnTo>
                <a:lnTo>
                  <a:pt x="344761" y="299899"/>
                </a:lnTo>
                <a:lnTo>
                  <a:pt x="353452" y="290597"/>
                </a:lnTo>
                <a:lnTo>
                  <a:pt x="380112" y="261839"/>
                </a:lnTo>
                <a:lnTo>
                  <a:pt x="388875" y="252619"/>
                </a:lnTo>
                <a:lnTo>
                  <a:pt x="397415" y="243906"/>
                </a:lnTo>
                <a:lnTo>
                  <a:pt x="408628" y="232037"/>
                </a:lnTo>
                <a:lnTo>
                  <a:pt x="411063" y="229698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7" y="223880"/>
                </a:lnTo>
                <a:lnTo>
                  <a:pt x="417923" y="221482"/>
                </a:lnTo>
                <a:lnTo>
                  <a:pt x="409533" y="212554"/>
                </a:lnTo>
                <a:close/>
              </a:path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51653" y="55393"/>
                </a:lnTo>
                <a:lnTo>
                  <a:pt x="60312" y="64268"/>
                </a:lnTo>
                <a:lnTo>
                  <a:pt x="69383" y="73960"/>
                </a:lnTo>
                <a:lnTo>
                  <a:pt x="78520" y="83842"/>
                </a:lnTo>
                <a:lnTo>
                  <a:pt x="87378" y="93284"/>
                </a:lnTo>
                <a:lnTo>
                  <a:pt x="95613" y="101659"/>
                </a:lnTo>
                <a:lnTo>
                  <a:pt x="99947" y="105836"/>
                </a:lnTo>
                <a:lnTo>
                  <a:pt x="100648" y="107549"/>
                </a:lnTo>
                <a:lnTo>
                  <a:pt x="103611" y="110491"/>
                </a:lnTo>
                <a:lnTo>
                  <a:pt x="188334" y="200159"/>
                </a:lnTo>
                <a:lnTo>
                  <a:pt x="190905" y="202600"/>
                </a:lnTo>
                <a:lnTo>
                  <a:pt x="192643" y="203975"/>
                </a:lnTo>
                <a:lnTo>
                  <a:pt x="200783" y="214059"/>
                </a:lnTo>
                <a:lnTo>
                  <a:pt x="201582" y="212554"/>
                </a:lnTo>
                <a:lnTo>
                  <a:pt x="409533" y="212554"/>
                </a:lnTo>
                <a:lnTo>
                  <a:pt x="327560" y="125326"/>
                </a:lnTo>
                <a:lnTo>
                  <a:pt x="325249" y="122429"/>
                </a:lnTo>
                <a:lnTo>
                  <a:pt x="323830" y="121273"/>
                </a:lnTo>
                <a:lnTo>
                  <a:pt x="317977" y="115646"/>
                </a:lnTo>
                <a:lnTo>
                  <a:pt x="317275" y="113932"/>
                </a:lnTo>
                <a:lnTo>
                  <a:pt x="314313" y="110991"/>
                </a:lnTo>
                <a:lnTo>
                  <a:pt x="255607" y="49381"/>
                </a:lnTo>
                <a:lnTo>
                  <a:pt x="252929" y="46314"/>
                </a:lnTo>
                <a:lnTo>
                  <a:pt x="252468" y="45316"/>
                </a:lnTo>
                <a:lnTo>
                  <a:pt x="249347" y="42400"/>
                </a:lnTo>
                <a:lnTo>
                  <a:pt x="210093" y="0"/>
                </a:lnTo>
                <a:close/>
              </a:path>
            </a:pathLst>
          </a:custGeom>
          <a:solidFill>
            <a:srgbClr val="E962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57"/>
          <p:cNvSpPr/>
          <p:nvPr/>
        </p:nvSpPr>
        <p:spPr>
          <a:xfrm>
            <a:off x="11594516" y="6430709"/>
            <a:ext cx="337561" cy="283667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2" y="0"/>
                </a:moveTo>
                <a:lnTo>
                  <a:pt x="0" y="0"/>
                </a:lnTo>
                <a:lnTo>
                  <a:pt x="2044" y="2919"/>
                </a:lnTo>
                <a:lnTo>
                  <a:pt x="3834" y="3906"/>
                </a:lnTo>
                <a:lnTo>
                  <a:pt x="6296" y="6940"/>
                </a:lnTo>
                <a:lnTo>
                  <a:pt x="135803" y="144526"/>
                </a:lnTo>
                <a:lnTo>
                  <a:pt x="138590" y="147204"/>
                </a:lnTo>
                <a:lnTo>
                  <a:pt x="140007" y="148360"/>
                </a:lnTo>
                <a:lnTo>
                  <a:pt x="144561" y="154068"/>
                </a:lnTo>
                <a:lnTo>
                  <a:pt x="146052" y="155397"/>
                </a:lnTo>
                <a:lnTo>
                  <a:pt x="152064" y="161049"/>
                </a:lnTo>
                <a:lnTo>
                  <a:pt x="152794" y="162518"/>
                </a:lnTo>
                <a:lnTo>
                  <a:pt x="157906" y="168069"/>
                </a:lnTo>
                <a:lnTo>
                  <a:pt x="160049" y="169505"/>
                </a:lnTo>
                <a:lnTo>
                  <a:pt x="162317" y="172101"/>
                </a:lnTo>
                <a:lnTo>
                  <a:pt x="207831" y="221482"/>
                </a:lnTo>
                <a:lnTo>
                  <a:pt x="130755" y="304416"/>
                </a:lnTo>
                <a:lnTo>
                  <a:pt x="128347" y="306903"/>
                </a:lnTo>
                <a:lnTo>
                  <a:pt x="126263" y="308376"/>
                </a:lnTo>
                <a:lnTo>
                  <a:pt x="124077" y="310996"/>
                </a:lnTo>
                <a:lnTo>
                  <a:pt x="84974" y="352461"/>
                </a:lnTo>
                <a:lnTo>
                  <a:pt x="82048" y="355273"/>
                </a:lnTo>
                <a:lnTo>
                  <a:pt x="81483" y="356745"/>
                </a:lnTo>
                <a:lnTo>
                  <a:pt x="78797" y="359517"/>
                </a:lnTo>
                <a:lnTo>
                  <a:pt x="0" y="442965"/>
                </a:lnTo>
                <a:lnTo>
                  <a:pt x="206532" y="442965"/>
                </a:lnTo>
                <a:lnTo>
                  <a:pt x="212547" y="442655"/>
                </a:lnTo>
                <a:lnTo>
                  <a:pt x="211024" y="441100"/>
                </a:lnTo>
                <a:lnTo>
                  <a:pt x="219081" y="432248"/>
                </a:lnTo>
                <a:lnTo>
                  <a:pt x="221569" y="430692"/>
                </a:lnTo>
                <a:lnTo>
                  <a:pt x="225252" y="426131"/>
                </a:lnTo>
                <a:lnTo>
                  <a:pt x="340841" y="303331"/>
                </a:lnTo>
                <a:lnTo>
                  <a:pt x="349849" y="294227"/>
                </a:lnTo>
                <a:lnTo>
                  <a:pt x="358692" y="285018"/>
                </a:lnTo>
                <a:lnTo>
                  <a:pt x="413247" y="226735"/>
                </a:lnTo>
                <a:lnTo>
                  <a:pt x="415149" y="224477"/>
                </a:lnTo>
                <a:lnTo>
                  <a:pt x="416242" y="223880"/>
                </a:lnTo>
                <a:lnTo>
                  <a:pt x="417923" y="221482"/>
                </a:lnTo>
                <a:lnTo>
                  <a:pt x="398995" y="200693"/>
                </a:lnTo>
                <a:lnTo>
                  <a:pt x="396706" y="198205"/>
                </a:lnTo>
                <a:lnTo>
                  <a:pt x="394575" y="196656"/>
                </a:lnTo>
                <a:lnTo>
                  <a:pt x="392212" y="194216"/>
                </a:lnTo>
                <a:lnTo>
                  <a:pt x="269100" y="63482"/>
                </a:lnTo>
                <a:lnTo>
                  <a:pt x="261552" y="55774"/>
                </a:lnTo>
                <a:lnTo>
                  <a:pt x="252048" y="45420"/>
                </a:lnTo>
                <a:lnTo>
                  <a:pt x="242135" y="34500"/>
                </a:lnTo>
                <a:lnTo>
                  <a:pt x="233364" y="25094"/>
                </a:lnTo>
                <a:lnTo>
                  <a:pt x="227016" y="18882"/>
                </a:lnTo>
                <a:lnTo>
                  <a:pt x="225281" y="17506"/>
                </a:lnTo>
                <a:lnTo>
                  <a:pt x="218355" y="8928"/>
                </a:lnTo>
                <a:lnTo>
                  <a:pt x="216341" y="8928"/>
                </a:lnTo>
                <a:lnTo>
                  <a:pt x="210092" y="0"/>
                </a:lnTo>
                <a:close/>
              </a:path>
              <a:path w="418465" h="443229" extrusionOk="0">
                <a:moveTo>
                  <a:pt x="217140" y="7423"/>
                </a:moveTo>
                <a:lnTo>
                  <a:pt x="216341" y="8928"/>
                </a:lnTo>
                <a:lnTo>
                  <a:pt x="218355" y="8928"/>
                </a:lnTo>
                <a:lnTo>
                  <a:pt x="217140" y="7423"/>
                </a:lnTo>
                <a:close/>
              </a:path>
            </a:pathLst>
          </a:custGeom>
          <a:solidFill>
            <a:srgbClr val="2E53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57"/>
          <p:cNvSpPr/>
          <p:nvPr/>
        </p:nvSpPr>
        <p:spPr>
          <a:xfrm>
            <a:off x="11257649" y="6430709"/>
            <a:ext cx="337561" cy="283667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88" y="0"/>
                </a:moveTo>
                <a:lnTo>
                  <a:pt x="0" y="0"/>
                </a:lnTo>
                <a:lnTo>
                  <a:pt x="162629" y="172980"/>
                </a:lnTo>
                <a:lnTo>
                  <a:pt x="183046" y="194121"/>
                </a:lnTo>
                <a:lnTo>
                  <a:pt x="193524" y="205147"/>
                </a:lnTo>
                <a:lnTo>
                  <a:pt x="202243" y="214677"/>
                </a:lnTo>
                <a:lnTo>
                  <a:pt x="207831" y="221482"/>
                </a:lnTo>
                <a:lnTo>
                  <a:pt x="203355" y="227106"/>
                </a:lnTo>
                <a:lnTo>
                  <a:pt x="194613" y="236640"/>
                </a:lnTo>
                <a:lnTo>
                  <a:pt x="183559" y="248244"/>
                </a:lnTo>
                <a:lnTo>
                  <a:pt x="162330" y="270297"/>
                </a:lnTo>
                <a:lnTo>
                  <a:pt x="124077" y="310996"/>
                </a:lnTo>
                <a:lnTo>
                  <a:pt x="121460" y="314131"/>
                </a:lnTo>
                <a:lnTo>
                  <a:pt x="120859" y="314996"/>
                </a:lnTo>
                <a:lnTo>
                  <a:pt x="114627" y="320821"/>
                </a:lnTo>
                <a:lnTo>
                  <a:pt x="114166" y="321818"/>
                </a:lnTo>
                <a:lnTo>
                  <a:pt x="111488" y="324882"/>
                </a:lnTo>
                <a:lnTo>
                  <a:pt x="39531" y="400827"/>
                </a:lnTo>
                <a:lnTo>
                  <a:pt x="37221" y="403729"/>
                </a:lnTo>
                <a:lnTo>
                  <a:pt x="35802" y="404884"/>
                </a:lnTo>
                <a:lnTo>
                  <a:pt x="33016" y="407563"/>
                </a:lnTo>
                <a:lnTo>
                  <a:pt x="13272" y="428655"/>
                </a:lnTo>
                <a:lnTo>
                  <a:pt x="10166" y="431561"/>
                </a:lnTo>
                <a:lnTo>
                  <a:pt x="9561" y="432432"/>
                </a:lnTo>
                <a:lnTo>
                  <a:pt x="4467" y="438519"/>
                </a:lnTo>
                <a:lnTo>
                  <a:pt x="2181" y="439847"/>
                </a:lnTo>
                <a:lnTo>
                  <a:pt x="0" y="442965"/>
                </a:lnTo>
                <a:lnTo>
                  <a:pt x="206532" y="442965"/>
                </a:lnTo>
                <a:lnTo>
                  <a:pt x="212547" y="442655"/>
                </a:lnTo>
                <a:lnTo>
                  <a:pt x="211024" y="441100"/>
                </a:lnTo>
                <a:lnTo>
                  <a:pt x="219081" y="432248"/>
                </a:lnTo>
                <a:lnTo>
                  <a:pt x="221569" y="430692"/>
                </a:lnTo>
                <a:lnTo>
                  <a:pt x="225248" y="426131"/>
                </a:lnTo>
                <a:lnTo>
                  <a:pt x="268552" y="380037"/>
                </a:lnTo>
                <a:lnTo>
                  <a:pt x="270330" y="378112"/>
                </a:lnTo>
                <a:lnTo>
                  <a:pt x="271749" y="377070"/>
                </a:lnTo>
                <a:lnTo>
                  <a:pt x="276070" y="372794"/>
                </a:lnTo>
                <a:lnTo>
                  <a:pt x="276109" y="372200"/>
                </a:lnTo>
                <a:lnTo>
                  <a:pt x="278193" y="369817"/>
                </a:lnTo>
                <a:lnTo>
                  <a:pt x="417923" y="221482"/>
                </a:lnTo>
                <a:lnTo>
                  <a:pt x="413295" y="216061"/>
                </a:lnTo>
                <a:lnTo>
                  <a:pt x="404774" y="206958"/>
                </a:lnTo>
                <a:lnTo>
                  <a:pt x="371594" y="172463"/>
                </a:lnTo>
                <a:lnTo>
                  <a:pt x="249346" y="42400"/>
                </a:lnTo>
                <a:lnTo>
                  <a:pt x="246236" y="39495"/>
                </a:lnTo>
                <a:lnTo>
                  <a:pt x="245635" y="38632"/>
                </a:lnTo>
                <a:lnTo>
                  <a:pt x="240663" y="32677"/>
                </a:lnTo>
                <a:lnTo>
                  <a:pt x="238302" y="31071"/>
                </a:lnTo>
                <a:lnTo>
                  <a:pt x="235797" y="28354"/>
                </a:lnTo>
                <a:lnTo>
                  <a:pt x="216569" y="7847"/>
                </a:lnTo>
                <a:lnTo>
                  <a:pt x="213206" y="4687"/>
                </a:lnTo>
                <a:lnTo>
                  <a:pt x="212568" y="3542"/>
                </a:lnTo>
                <a:lnTo>
                  <a:pt x="210088" y="0"/>
                </a:lnTo>
                <a:close/>
              </a:path>
            </a:pathLst>
          </a:custGeom>
          <a:solidFill>
            <a:srgbClr val="2094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57"/>
          <p:cNvSpPr/>
          <p:nvPr/>
        </p:nvSpPr>
        <p:spPr>
          <a:xfrm>
            <a:off x="10570257" y="6430709"/>
            <a:ext cx="336536" cy="283667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7291" y="0"/>
                </a:moveTo>
                <a:lnTo>
                  <a:pt x="0" y="0"/>
                </a:lnTo>
                <a:lnTo>
                  <a:pt x="31903" y="34307"/>
                </a:lnTo>
                <a:lnTo>
                  <a:pt x="35013" y="37217"/>
                </a:lnTo>
                <a:lnTo>
                  <a:pt x="35618" y="38077"/>
                </a:lnTo>
                <a:lnTo>
                  <a:pt x="40421" y="43834"/>
                </a:lnTo>
                <a:lnTo>
                  <a:pt x="42505" y="45309"/>
                </a:lnTo>
                <a:lnTo>
                  <a:pt x="44913" y="47793"/>
                </a:lnTo>
                <a:lnTo>
                  <a:pt x="64688" y="68853"/>
                </a:lnTo>
                <a:lnTo>
                  <a:pt x="67522" y="71661"/>
                </a:lnTo>
                <a:lnTo>
                  <a:pt x="68022" y="73112"/>
                </a:lnTo>
                <a:lnTo>
                  <a:pt x="70859" y="75920"/>
                </a:lnTo>
                <a:lnTo>
                  <a:pt x="83884" y="89387"/>
                </a:lnTo>
                <a:lnTo>
                  <a:pt x="86936" y="92271"/>
                </a:lnTo>
                <a:lnTo>
                  <a:pt x="122821" y="131014"/>
                </a:lnTo>
                <a:lnTo>
                  <a:pt x="126565" y="134517"/>
                </a:lnTo>
                <a:lnTo>
                  <a:pt x="129244" y="137836"/>
                </a:lnTo>
                <a:lnTo>
                  <a:pt x="207835" y="221482"/>
                </a:lnTo>
                <a:lnTo>
                  <a:pt x="205786" y="224402"/>
                </a:lnTo>
                <a:lnTo>
                  <a:pt x="203997" y="225388"/>
                </a:lnTo>
                <a:lnTo>
                  <a:pt x="201536" y="228423"/>
                </a:lnTo>
                <a:lnTo>
                  <a:pt x="182185" y="248810"/>
                </a:lnTo>
                <a:lnTo>
                  <a:pt x="174553" y="257367"/>
                </a:lnTo>
                <a:lnTo>
                  <a:pt x="166162" y="266500"/>
                </a:lnTo>
                <a:lnTo>
                  <a:pt x="157254" y="276016"/>
                </a:lnTo>
                <a:lnTo>
                  <a:pt x="129851" y="304939"/>
                </a:lnTo>
                <a:lnTo>
                  <a:pt x="121297" y="314065"/>
                </a:lnTo>
                <a:lnTo>
                  <a:pt x="115437" y="320403"/>
                </a:lnTo>
                <a:lnTo>
                  <a:pt x="113296" y="321843"/>
                </a:lnTo>
                <a:lnTo>
                  <a:pt x="111028" y="324439"/>
                </a:lnTo>
                <a:lnTo>
                  <a:pt x="85011" y="352493"/>
                </a:lnTo>
                <a:lnTo>
                  <a:pt x="82005" y="355330"/>
                </a:lnTo>
                <a:lnTo>
                  <a:pt x="81271" y="355996"/>
                </a:lnTo>
                <a:lnTo>
                  <a:pt x="78592" y="359319"/>
                </a:lnTo>
                <a:lnTo>
                  <a:pt x="0" y="442965"/>
                </a:lnTo>
                <a:lnTo>
                  <a:pt x="204332" y="442965"/>
                </a:lnTo>
                <a:lnTo>
                  <a:pt x="212774" y="442302"/>
                </a:lnTo>
                <a:lnTo>
                  <a:pt x="213916" y="437407"/>
                </a:lnTo>
                <a:lnTo>
                  <a:pt x="219985" y="430819"/>
                </a:lnTo>
                <a:lnTo>
                  <a:pt x="277531" y="370259"/>
                </a:lnTo>
                <a:lnTo>
                  <a:pt x="285749" y="361224"/>
                </a:lnTo>
                <a:lnTo>
                  <a:pt x="295178" y="351287"/>
                </a:lnTo>
                <a:lnTo>
                  <a:pt x="304819" y="341223"/>
                </a:lnTo>
                <a:lnTo>
                  <a:pt x="359359" y="283226"/>
                </a:lnTo>
                <a:lnTo>
                  <a:pt x="367932" y="273861"/>
                </a:lnTo>
                <a:lnTo>
                  <a:pt x="376768" y="264828"/>
                </a:lnTo>
                <a:lnTo>
                  <a:pt x="412121" y="226735"/>
                </a:lnTo>
                <a:lnTo>
                  <a:pt x="414022" y="224477"/>
                </a:lnTo>
                <a:lnTo>
                  <a:pt x="415116" y="223880"/>
                </a:lnTo>
                <a:lnTo>
                  <a:pt x="416797" y="221482"/>
                </a:lnTo>
                <a:lnTo>
                  <a:pt x="301845" y="99147"/>
                </a:lnTo>
                <a:lnTo>
                  <a:pt x="299383" y="96782"/>
                </a:lnTo>
                <a:lnTo>
                  <a:pt x="299239" y="96235"/>
                </a:lnTo>
                <a:lnTo>
                  <a:pt x="295556" y="91824"/>
                </a:lnTo>
                <a:lnTo>
                  <a:pt x="294228" y="90741"/>
                </a:lnTo>
                <a:lnTo>
                  <a:pt x="292252" y="88877"/>
                </a:lnTo>
                <a:lnTo>
                  <a:pt x="273067" y="68331"/>
                </a:lnTo>
                <a:lnTo>
                  <a:pt x="269025" y="64551"/>
                </a:lnTo>
                <a:lnTo>
                  <a:pt x="267357" y="61718"/>
                </a:lnTo>
                <a:lnTo>
                  <a:pt x="263476" y="58056"/>
                </a:lnTo>
                <a:lnTo>
                  <a:pt x="215910" y="7401"/>
                </a:lnTo>
                <a:lnTo>
                  <a:pt x="214704" y="5953"/>
                </a:lnTo>
                <a:lnTo>
                  <a:pt x="212444" y="3571"/>
                </a:lnTo>
                <a:lnTo>
                  <a:pt x="209055" y="600"/>
                </a:lnTo>
                <a:lnTo>
                  <a:pt x="208746" y="137"/>
                </a:lnTo>
                <a:lnTo>
                  <a:pt x="207291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57"/>
          <p:cNvSpPr/>
          <p:nvPr/>
        </p:nvSpPr>
        <p:spPr>
          <a:xfrm>
            <a:off x="10914407" y="6430709"/>
            <a:ext cx="336536" cy="283667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5945" y="0"/>
                </a:moveTo>
                <a:lnTo>
                  <a:pt x="0" y="0"/>
                </a:lnTo>
                <a:lnTo>
                  <a:pt x="2045" y="2919"/>
                </a:lnTo>
                <a:lnTo>
                  <a:pt x="3837" y="3906"/>
                </a:lnTo>
                <a:lnTo>
                  <a:pt x="8990" y="10248"/>
                </a:lnTo>
                <a:lnTo>
                  <a:pt x="12722" y="13762"/>
                </a:lnTo>
                <a:lnTo>
                  <a:pt x="58083" y="62208"/>
                </a:lnTo>
                <a:lnTo>
                  <a:pt x="60458" y="65149"/>
                </a:lnTo>
                <a:lnTo>
                  <a:pt x="62096" y="66286"/>
                </a:lnTo>
                <a:lnTo>
                  <a:pt x="64688" y="68853"/>
                </a:lnTo>
                <a:lnTo>
                  <a:pt x="155614" y="165553"/>
                </a:lnTo>
                <a:lnTo>
                  <a:pt x="158540" y="168365"/>
                </a:lnTo>
                <a:lnTo>
                  <a:pt x="159105" y="169837"/>
                </a:lnTo>
                <a:lnTo>
                  <a:pt x="161791" y="172609"/>
                </a:lnTo>
                <a:lnTo>
                  <a:pt x="207835" y="221482"/>
                </a:lnTo>
                <a:lnTo>
                  <a:pt x="162921" y="269276"/>
                </a:lnTo>
                <a:lnTo>
                  <a:pt x="160074" y="272214"/>
                </a:lnTo>
                <a:lnTo>
                  <a:pt x="159368" y="273851"/>
                </a:lnTo>
                <a:lnTo>
                  <a:pt x="153165" y="279702"/>
                </a:lnTo>
                <a:lnTo>
                  <a:pt x="152431" y="280371"/>
                </a:lnTo>
                <a:lnTo>
                  <a:pt x="147377" y="286631"/>
                </a:lnTo>
                <a:lnTo>
                  <a:pt x="145738" y="287769"/>
                </a:lnTo>
                <a:lnTo>
                  <a:pt x="143146" y="290335"/>
                </a:lnTo>
                <a:lnTo>
                  <a:pt x="135371" y="298483"/>
                </a:lnTo>
                <a:lnTo>
                  <a:pt x="116240" y="319474"/>
                </a:lnTo>
                <a:lnTo>
                  <a:pt x="0" y="442965"/>
                </a:lnTo>
                <a:lnTo>
                  <a:pt x="204732" y="442965"/>
                </a:lnTo>
                <a:lnTo>
                  <a:pt x="210762" y="442540"/>
                </a:lnTo>
                <a:lnTo>
                  <a:pt x="211489" y="440373"/>
                </a:lnTo>
                <a:lnTo>
                  <a:pt x="215474" y="436225"/>
                </a:lnTo>
                <a:lnTo>
                  <a:pt x="244274" y="405436"/>
                </a:lnTo>
                <a:lnTo>
                  <a:pt x="248155" y="401774"/>
                </a:lnTo>
                <a:lnTo>
                  <a:pt x="249822" y="398941"/>
                </a:lnTo>
                <a:lnTo>
                  <a:pt x="253865" y="395161"/>
                </a:lnTo>
                <a:lnTo>
                  <a:pt x="416797" y="221482"/>
                </a:lnTo>
                <a:lnTo>
                  <a:pt x="335776" y="134758"/>
                </a:lnTo>
                <a:lnTo>
                  <a:pt x="333875" y="132880"/>
                </a:lnTo>
                <a:lnTo>
                  <a:pt x="332456" y="131838"/>
                </a:lnTo>
                <a:lnTo>
                  <a:pt x="330678" y="129909"/>
                </a:lnTo>
                <a:lnTo>
                  <a:pt x="215910" y="7401"/>
                </a:lnTo>
                <a:lnTo>
                  <a:pt x="210884" y="1360"/>
                </a:lnTo>
                <a:lnTo>
                  <a:pt x="209459" y="259"/>
                </a:lnTo>
                <a:lnTo>
                  <a:pt x="205945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57"/>
          <p:cNvSpPr/>
          <p:nvPr/>
        </p:nvSpPr>
        <p:spPr>
          <a:xfrm>
            <a:off x="208646" y="-15"/>
            <a:ext cx="5228365" cy="1175715"/>
          </a:xfrm>
          <a:custGeom>
            <a:avLst/>
            <a:gdLst/>
            <a:ahLst/>
            <a:cxnLst/>
            <a:rect l="l" t="t" r="r" b="b"/>
            <a:pathLst>
              <a:path w="6481445" h="1837055" extrusionOk="0">
                <a:moveTo>
                  <a:pt x="5774904" y="0"/>
                </a:moveTo>
                <a:lnTo>
                  <a:pt x="706259" y="0"/>
                </a:lnTo>
                <a:lnTo>
                  <a:pt x="648554" y="2352"/>
                </a:lnTo>
                <a:lnTo>
                  <a:pt x="592093" y="9287"/>
                </a:lnTo>
                <a:lnTo>
                  <a:pt x="537062" y="20618"/>
                </a:lnTo>
                <a:lnTo>
                  <a:pt x="483647" y="36160"/>
                </a:lnTo>
                <a:lnTo>
                  <a:pt x="432033" y="55728"/>
                </a:lnTo>
                <a:lnTo>
                  <a:pt x="382405" y="79136"/>
                </a:lnTo>
                <a:lnTo>
                  <a:pt x="334949" y="106200"/>
                </a:lnTo>
                <a:lnTo>
                  <a:pt x="289850" y="136732"/>
                </a:lnTo>
                <a:lnTo>
                  <a:pt x="247293" y="170549"/>
                </a:lnTo>
                <a:lnTo>
                  <a:pt x="207464" y="207465"/>
                </a:lnTo>
                <a:lnTo>
                  <a:pt x="170549" y="247294"/>
                </a:lnTo>
                <a:lnTo>
                  <a:pt x="136732" y="289851"/>
                </a:lnTo>
                <a:lnTo>
                  <a:pt x="106200" y="334950"/>
                </a:lnTo>
                <a:lnTo>
                  <a:pt x="79136" y="382407"/>
                </a:lnTo>
                <a:lnTo>
                  <a:pt x="55728" y="432035"/>
                </a:lnTo>
                <a:lnTo>
                  <a:pt x="36160" y="483650"/>
                </a:lnTo>
                <a:lnTo>
                  <a:pt x="20618" y="537066"/>
                </a:lnTo>
                <a:lnTo>
                  <a:pt x="9287" y="592097"/>
                </a:lnTo>
                <a:lnTo>
                  <a:pt x="2352" y="648559"/>
                </a:lnTo>
                <a:lnTo>
                  <a:pt x="0" y="706266"/>
                </a:lnTo>
                <a:lnTo>
                  <a:pt x="0" y="1130755"/>
                </a:lnTo>
                <a:lnTo>
                  <a:pt x="2352" y="1188461"/>
                </a:lnTo>
                <a:lnTo>
                  <a:pt x="9287" y="1244923"/>
                </a:lnTo>
                <a:lnTo>
                  <a:pt x="20618" y="1299954"/>
                </a:lnTo>
                <a:lnTo>
                  <a:pt x="36160" y="1353369"/>
                </a:lnTo>
                <a:lnTo>
                  <a:pt x="55728" y="1404983"/>
                </a:lnTo>
                <a:lnTo>
                  <a:pt x="79136" y="1454612"/>
                </a:lnTo>
                <a:lnTo>
                  <a:pt x="106200" y="1502068"/>
                </a:lnTo>
                <a:lnTo>
                  <a:pt x="136732" y="1547167"/>
                </a:lnTo>
                <a:lnTo>
                  <a:pt x="170549" y="1589724"/>
                </a:lnTo>
                <a:lnTo>
                  <a:pt x="207464" y="1629553"/>
                </a:lnTo>
                <a:lnTo>
                  <a:pt x="247293" y="1666468"/>
                </a:lnTo>
                <a:lnTo>
                  <a:pt x="289850" y="1700285"/>
                </a:lnTo>
                <a:lnTo>
                  <a:pt x="334949" y="1730818"/>
                </a:lnTo>
                <a:lnTo>
                  <a:pt x="382405" y="1757881"/>
                </a:lnTo>
                <a:lnTo>
                  <a:pt x="432033" y="1781289"/>
                </a:lnTo>
                <a:lnTo>
                  <a:pt x="483647" y="1800857"/>
                </a:lnTo>
                <a:lnTo>
                  <a:pt x="537062" y="1816399"/>
                </a:lnTo>
                <a:lnTo>
                  <a:pt x="592093" y="1827730"/>
                </a:lnTo>
                <a:lnTo>
                  <a:pt x="648554" y="1834665"/>
                </a:lnTo>
                <a:lnTo>
                  <a:pt x="706259" y="1837018"/>
                </a:lnTo>
                <a:lnTo>
                  <a:pt x="5774904" y="1837018"/>
                </a:lnTo>
                <a:lnTo>
                  <a:pt x="5832610" y="1834665"/>
                </a:lnTo>
                <a:lnTo>
                  <a:pt x="5889070" y="1827730"/>
                </a:lnTo>
                <a:lnTo>
                  <a:pt x="5944101" y="1816399"/>
                </a:lnTo>
                <a:lnTo>
                  <a:pt x="5997516" y="1800857"/>
                </a:lnTo>
                <a:lnTo>
                  <a:pt x="6049130" y="1781289"/>
                </a:lnTo>
                <a:lnTo>
                  <a:pt x="6098758" y="1757881"/>
                </a:lnTo>
                <a:lnTo>
                  <a:pt x="6146214" y="1730818"/>
                </a:lnTo>
                <a:lnTo>
                  <a:pt x="6191313" y="1700285"/>
                </a:lnTo>
                <a:lnTo>
                  <a:pt x="6233870" y="1666468"/>
                </a:lnTo>
                <a:lnTo>
                  <a:pt x="6273698" y="1629553"/>
                </a:lnTo>
                <a:lnTo>
                  <a:pt x="6310614" y="1589724"/>
                </a:lnTo>
                <a:lnTo>
                  <a:pt x="6344430" y="1547167"/>
                </a:lnTo>
                <a:lnTo>
                  <a:pt x="6374963" y="1502068"/>
                </a:lnTo>
                <a:lnTo>
                  <a:pt x="6402026" y="1454612"/>
                </a:lnTo>
                <a:lnTo>
                  <a:pt x="6425434" y="1404983"/>
                </a:lnTo>
                <a:lnTo>
                  <a:pt x="6445002" y="1353369"/>
                </a:lnTo>
                <a:lnTo>
                  <a:pt x="6460544" y="1299954"/>
                </a:lnTo>
                <a:lnTo>
                  <a:pt x="6471875" y="1244923"/>
                </a:lnTo>
                <a:lnTo>
                  <a:pt x="6478810" y="1188461"/>
                </a:lnTo>
                <a:lnTo>
                  <a:pt x="6481163" y="1130755"/>
                </a:lnTo>
                <a:lnTo>
                  <a:pt x="6481163" y="706266"/>
                </a:lnTo>
                <a:lnTo>
                  <a:pt x="6478810" y="648559"/>
                </a:lnTo>
                <a:lnTo>
                  <a:pt x="6471875" y="592097"/>
                </a:lnTo>
                <a:lnTo>
                  <a:pt x="6460544" y="537066"/>
                </a:lnTo>
                <a:lnTo>
                  <a:pt x="6445002" y="483650"/>
                </a:lnTo>
                <a:lnTo>
                  <a:pt x="6425434" y="432035"/>
                </a:lnTo>
                <a:lnTo>
                  <a:pt x="6402026" y="382407"/>
                </a:lnTo>
                <a:lnTo>
                  <a:pt x="6374963" y="334950"/>
                </a:lnTo>
                <a:lnTo>
                  <a:pt x="6344430" y="289851"/>
                </a:lnTo>
                <a:lnTo>
                  <a:pt x="6310614" y="247294"/>
                </a:lnTo>
                <a:lnTo>
                  <a:pt x="6273698" y="207465"/>
                </a:lnTo>
                <a:lnTo>
                  <a:pt x="6233870" y="170549"/>
                </a:lnTo>
                <a:lnTo>
                  <a:pt x="6191313" y="136732"/>
                </a:lnTo>
                <a:lnTo>
                  <a:pt x="6146214" y="106200"/>
                </a:lnTo>
                <a:lnTo>
                  <a:pt x="6098758" y="79136"/>
                </a:lnTo>
                <a:lnTo>
                  <a:pt x="6049130" y="55728"/>
                </a:lnTo>
                <a:lnTo>
                  <a:pt x="5997516" y="36160"/>
                </a:lnTo>
                <a:lnTo>
                  <a:pt x="5944101" y="20618"/>
                </a:lnTo>
                <a:lnTo>
                  <a:pt x="5889070" y="9287"/>
                </a:lnTo>
                <a:lnTo>
                  <a:pt x="5832610" y="2352"/>
                </a:lnTo>
                <a:lnTo>
                  <a:pt x="5774904" y="0"/>
                </a:lnTo>
                <a:close/>
              </a:path>
            </a:pathLst>
          </a:custGeom>
          <a:solidFill>
            <a:srgbClr val="2E53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57"/>
          <p:cNvSpPr/>
          <p:nvPr/>
        </p:nvSpPr>
        <p:spPr>
          <a:xfrm>
            <a:off x="1283895" y="81040"/>
            <a:ext cx="0" cy="969264"/>
          </a:xfrm>
          <a:custGeom>
            <a:avLst/>
            <a:gdLst/>
            <a:ahLst/>
            <a:cxnLst/>
            <a:rect l="l" t="t" r="r" b="b"/>
            <a:pathLst>
              <a:path w="120000" h="1514475" extrusionOk="0">
                <a:moveTo>
                  <a:pt x="0" y="0"/>
                </a:moveTo>
                <a:lnTo>
                  <a:pt x="0" y="1514450"/>
                </a:lnTo>
              </a:path>
            </a:pathLst>
          </a:custGeom>
          <a:noFill/>
          <a:ln w="125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57"/>
          <p:cNvSpPr txBox="1"/>
          <p:nvPr/>
        </p:nvSpPr>
        <p:spPr>
          <a:xfrm>
            <a:off x="556567" y="1642633"/>
            <a:ext cx="5379200" cy="4968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45048"/>
            <a:r>
              <a:rPr lang="en" sz="24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Break the Silence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6933" marR="118530">
              <a:lnSpc>
                <a:spcPct val="111666"/>
              </a:lnSpc>
              <a:spcBef>
                <a:spcPts val="1733"/>
              </a:spcBef>
            </a:pPr>
            <a:r>
              <a:rPr lang="en" sz="1467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(If no reporting system is in place or people are not aware of it)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03195" marR="372524" indent="-194728">
              <a:lnSpc>
                <a:spcPct val="111666"/>
              </a:lnSpc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number of survivors who come forward and report GBV experiences/bullying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03195" marR="304792" indent="-194728">
              <a:lnSpc>
                <a:spcPct val="111666"/>
              </a:lnSpc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number of perpetrators who go through the organisations internal disciplinary processes and external procedures in court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03195" indent="-194728">
              <a:lnSpc>
                <a:spcPct val="109444"/>
              </a:lnSpc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Reduce the withdrawal rate of survivor-driven case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buClr>
                <a:srgbClr val="231F20"/>
              </a:buClr>
              <a:buSzPts val="1000"/>
            </a:pP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buClr>
                <a:srgbClr val="231F20"/>
              </a:buClr>
              <a:buSzPts val="1300"/>
            </a:pPr>
            <a:endParaRPr sz="18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28115"/>
            <a:r>
              <a:rPr lang="en" sz="24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If Backlog Exist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86262" indent="-177796">
              <a:lnSpc>
                <a:spcPct val="111666"/>
              </a:lnSpc>
              <a:spcBef>
                <a:spcPts val="1733"/>
              </a:spcBef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Reduce the backlog of (Domestic violence Protection orders or Maintenance or Divorce or Sexual oﬀence) cases that is older than (30/60/90) days delivering legal closure and justice to survivors who have been waiting in the system.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1" name="Google Shape;361;p57"/>
          <p:cNvSpPr txBox="1"/>
          <p:nvPr/>
        </p:nvSpPr>
        <p:spPr>
          <a:xfrm>
            <a:off x="6005923" y="460916"/>
            <a:ext cx="5379200" cy="459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 algn="ctr">
              <a:lnSpc>
                <a:spcPct val="111549"/>
              </a:lnSpc>
            </a:pPr>
            <a:endParaRPr sz="2667">
              <a:solidFill>
                <a:schemeClr val="dk1"/>
              </a:solidFill>
            </a:endParaRPr>
          </a:p>
        </p:txBody>
      </p:sp>
      <p:sp>
        <p:nvSpPr>
          <p:cNvPr id="362" name="Google Shape;362;p57"/>
          <p:cNvSpPr txBox="1"/>
          <p:nvPr/>
        </p:nvSpPr>
        <p:spPr>
          <a:xfrm>
            <a:off x="1570887" y="149710"/>
            <a:ext cx="527200" cy="102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/>
            <a:r>
              <a:rPr lang="en" sz="6667" b="1">
                <a:solidFill>
                  <a:srgbClr val="FFFFFF"/>
                </a:solidFill>
              </a:rPr>
              <a:t>3</a:t>
            </a:r>
            <a:endParaRPr sz="6667">
              <a:solidFill>
                <a:schemeClr val="dk1"/>
              </a:solidFill>
            </a:endParaRPr>
          </a:p>
        </p:txBody>
      </p:sp>
      <p:sp>
        <p:nvSpPr>
          <p:cNvPr id="363" name="Google Shape;363;p57"/>
          <p:cNvSpPr txBox="1"/>
          <p:nvPr/>
        </p:nvSpPr>
        <p:spPr>
          <a:xfrm>
            <a:off x="2294027" y="215643"/>
            <a:ext cx="2414800" cy="78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 algn="ctr">
              <a:lnSpc>
                <a:spcPct val="111666"/>
              </a:lnSpc>
            </a:pPr>
            <a:r>
              <a:rPr lang="en" sz="2267" b="1">
                <a:solidFill>
                  <a:srgbClr val="FFFFFF"/>
                </a:solidFill>
              </a:rPr>
              <a:t>Justice, Safety and Protection</a:t>
            </a:r>
            <a:endParaRPr sz="2267">
              <a:solidFill>
                <a:schemeClr val="dk1"/>
              </a:solidFill>
            </a:endParaRPr>
          </a:p>
        </p:txBody>
      </p:sp>
      <p:sp>
        <p:nvSpPr>
          <p:cNvPr id="364" name="Google Shape;364;p57"/>
          <p:cNvSpPr txBox="1"/>
          <p:nvPr/>
        </p:nvSpPr>
        <p:spPr>
          <a:xfrm>
            <a:off x="6423872" y="1642646"/>
            <a:ext cx="5394400" cy="4478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45048"/>
            <a:r>
              <a:rPr lang="en" sz="24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If No or Little Backlog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03195" marR="372524" indent="-194728">
              <a:lnSpc>
                <a:spcPct val="111666"/>
              </a:lnSpc>
              <a:spcBef>
                <a:spcPts val="1733"/>
              </a:spcBef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ﬁnalisation rate of (Maintenance or Divorce or Sexual oﬀence) case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03195" marR="253994" indent="-194728">
              <a:lnSpc>
                <a:spcPct val="111666"/>
              </a:lnSpc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Reduce the turnaround time for issuing and serving ﬁnalised Domestic Violence Interim Protection Orders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03195" marR="220128" indent="-194728">
              <a:lnSpc>
                <a:spcPct val="111666"/>
              </a:lnSpc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Improve the victim friendly experience of court clients (model court).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03195" marR="253994" indent="-194728">
              <a:lnSpc>
                <a:spcPct val="111666"/>
              </a:lnSpc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Reduce the turnaround time for issuing and serving ﬁnalised Domestic Violence Interim Protection Orders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buClr>
                <a:srgbClr val="231F20"/>
              </a:buClr>
              <a:buSzPts val="1000"/>
            </a:pP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buClr>
                <a:srgbClr val="231F20"/>
              </a:buClr>
              <a:buSzPts val="1300"/>
            </a:pPr>
            <a:endParaRPr sz="18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28115"/>
            <a:r>
              <a:rPr lang="en" sz="24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Introducing new technology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86262" indent="-177796">
              <a:lnSpc>
                <a:spcPct val="115833"/>
              </a:lnSpc>
              <a:spcBef>
                <a:spcPts val="1600"/>
              </a:spcBef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number of virtual hearings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86262" indent="-177796">
              <a:lnSpc>
                <a:spcPct val="111666"/>
              </a:lnSpc>
              <a:spcBef>
                <a:spcPts val="133"/>
              </a:spcBef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online application for Domestic Violence protection orders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5" name="Google Shape;365;p57"/>
          <p:cNvSpPr/>
          <p:nvPr/>
        </p:nvSpPr>
        <p:spPr>
          <a:xfrm>
            <a:off x="284171" y="1521736"/>
            <a:ext cx="548800" cy="581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57"/>
          <p:cNvSpPr/>
          <p:nvPr/>
        </p:nvSpPr>
        <p:spPr>
          <a:xfrm>
            <a:off x="6238312" y="1516721"/>
            <a:ext cx="744000" cy="591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57"/>
          <p:cNvSpPr/>
          <p:nvPr/>
        </p:nvSpPr>
        <p:spPr>
          <a:xfrm>
            <a:off x="439596" y="4623728"/>
            <a:ext cx="445600" cy="433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8" name="Google Shape;368;p57"/>
          <p:cNvGrpSpPr/>
          <p:nvPr/>
        </p:nvGrpSpPr>
        <p:grpSpPr>
          <a:xfrm>
            <a:off x="6177225" y="4687462"/>
            <a:ext cx="725715" cy="419333"/>
            <a:chOff x="4740069" y="3070471"/>
            <a:chExt cx="544286" cy="314500"/>
          </a:xfrm>
        </p:grpSpPr>
        <p:sp>
          <p:nvSpPr>
            <p:cNvPr id="369" name="Google Shape;369;p57"/>
            <p:cNvSpPr/>
            <p:nvPr/>
          </p:nvSpPr>
          <p:spPr>
            <a:xfrm>
              <a:off x="5219784" y="3127809"/>
              <a:ext cx="15367" cy="13411"/>
            </a:xfrm>
            <a:custGeom>
              <a:avLst/>
              <a:gdLst/>
              <a:ahLst/>
              <a:cxnLst/>
              <a:rect l="l" t="t" r="r" b="b"/>
              <a:pathLst>
                <a:path w="25400" h="27940" extrusionOk="0">
                  <a:moveTo>
                    <a:pt x="3327" y="23093"/>
                  </a:moveTo>
                  <a:lnTo>
                    <a:pt x="0" y="11050"/>
                  </a:lnTo>
                  <a:lnTo>
                    <a:pt x="2638" y="3381"/>
                  </a:lnTo>
                  <a:lnTo>
                    <a:pt x="9697" y="0"/>
                  </a:lnTo>
                  <a:lnTo>
                    <a:pt x="19629" y="818"/>
                  </a:lnTo>
                  <a:lnTo>
                    <a:pt x="24708" y="13900"/>
                  </a:lnTo>
                  <a:lnTo>
                    <a:pt x="24969" y="23042"/>
                  </a:lnTo>
                  <a:lnTo>
                    <a:pt x="20798" y="27708"/>
                  </a:lnTo>
                  <a:lnTo>
                    <a:pt x="12583" y="27360"/>
                  </a:lnTo>
                  <a:lnTo>
                    <a:pt x="3327" y="23093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57"/>
            <p:cNvSpPr/>
            <p:nvPr/>
          </p:nvSpPr>
          <p:spPr>
            <a:xfrm>
              <a:off x="5172714" y="3127991"/>
              <a:ext cx="16135" cy="13411"/>
            </a:xfrm>
            <a:custGeom>
              <a:avLst/>
              <a:gdLst/>
              <a:ahLst/>
              <a:cxnLst/>
              <a:rect l="l" t="t" r="r" b="b"/>
              <a:pathLst>
                <a:path w="26670" h="27940" extrusionOk="0">
                  <a:moveTo>
                    <a:pt x="23370" y="3015"/>
                  </a:moveTo>
                  <a:lnTo>
                    <a:pt x="26209" y="12438"/>
                  </a:lnTo>
                  <a:lnTo>
                    <a:pt x="26452" y="15736"/>
                  </a:lnTo>
                  <a:lnTo>
                    <a:pt x="22917" y="21213"/>
                  </a:lnTo>
                  <a:lnTo>
                    <a:pt x="14414" y="26947"/>
                  </a:lnTo>
                  <a:lnTo>
                    <a:pt x="10348" y="27661"/>
                  </a:lnTo>
                  <a:lnTo>
                    <a:pt x="2052" y="15848"/>
                  </a:lnTo>
                  <a:lnTo>
                    <a:pt x="0" y="7319"/>
                  </a:lnTo>
                  <a:lnTo>
                    <a:pt x="2886" y="2046"/>
                  </a:lnTo>
                  <a:lnTo>
                    <a:pt x="9406" y="0"/>
                  </a:lnTo>
                  <a:lnTo>
                    <a:pt x="18256" y="1151"/>
                  </a:lnTo>
                  <a:lnTo>
                    <a:pt x="23370" y="3015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57"/>
            <p:cNvSpPr/>
            <p:nvPr/>
          </p:nvSpPr>
          <p:spPr>
            <a:xfrm>
              <a:off x="5121786" y="3128403"/>
              <a:ext cx="17671" cy="13106"/>
            </a:xfrm>
            <a:custGeom>
              <a:avLst/>
              <a:gdLst/>
              <a:ahLst/>
              <a:cxnLst/>
              <a:rect l="l" t="t" r="r" b="b"/>
              <a:pathLst>
                <a:path w="29209" h="27304" extrusionOk="0">
                  <a:moveTo>
                    <a:pt x="24287" y="23774"/>
                  </a:moveTo>
                  <a:lnTo>
                    <a:pt x="11029" y="26831"/>
                  </a:lnTo>
                  <a:lnTo>
                    <a:pt x="3116" y="24547"/>
                  </a:lnTo>
                  <a:lnTo>
                    <a:pt x="0" y="18357"/>
                  </a:lnTo>
                  <a:lnTo>
                    <a:pt x="1130" y="9696"/>
                  </a:lnTo>
                  <a:lnTo>
                    <a:pt x="5960" y="0"/>
                  </a:lnTo>
                  <a:lnTo>
                    <a:pt x="20746" y="338"/>
                  </a:lnTo>
                  <a:lnTo>
                    <a:pt x="27989" y="5399"/>
                  </a:lnTo>
                  <a:lnTo>
                    <a:pt x="28626" y="13977"/>
                  </a:lnTo>
                  <a:lnTo>
                    <a:pt x="24287" y="23774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57"/>
            <p:cNvSpPr/>
            <p:nvPr/>
          </p:nvSpPr>
          <p:spPr>
            <a:xfrm>
              <a:off x="5074596" y="3070471"/>
              <a:ext cx="209759" cy="148742"/>
            </a:xfrm>
            <a:custGeom>
              <a:avLst/>
              <a:gdLst/>
              <a:ahLst/>
              <a:cxnLst/>
              <a:rect l="l" t="t" r="r" b="b"/>
              <a:pathLst>
                <a:path w="346709" h="309879" extrusionOk="0">
                  <a:moveTo>
                    <a:pt x="15559" y="309814"/>
                  </a:moveTo>
                  <a:lnTo>
                    <a:pt x="62573" y="298050"/>
                  </a:lnTo>
                  <a:lnTo>
                    <a:pt x="102392" y="284872"/>
                  </a:lnTo>
                  <a:lnTo>
                    <a:pt x="115041" y="280535"/>
                  </a:lnTo>
                  <a:lnTo>
                    <a:pt x="126912" y="276505"/>
                  </a:lnTo>
                  <a:lnTo>
                    <a:pt x="172765" y="265127"/>
                  </a:lnTo>
                  <a:lnTo>
                    <a:pt x="205588" y="262787"/>
                  </a:lnTo>
                  <a:lnTo>
                    <a:pt x="221059" y="262935"/>
                  </a:lnTo>
                  <a:lnTo>
                    <a:pt x="235845" y="263570"/>
                  </a:lnTo>
                  <a:lnTo>
                    <a:pt x="249904" y="264397"/>
                  </a:lnTo>
                  <a:lnTo>
                    <a:pt x="263190" y="265121"/>
                  </a:lnTo>
                  <a:lnTo>
                    <a:pt x="307752" y="261105"/>
                  </a:lnTo>
                  <a:lnTo>
                    <a:pt x="336493" y="231896"/>
                  </a:lnTo>
                  <a:lnTo>
                    <a:pt x="345994" y="182121"/>
                  </a:lnTo>
                  <a:lnTo>
                    <a:pt x="346653" y="134804"/>
                  </a:lnTo>
                  <a:lnTo>
                    <a:pt x="346662" y="113476"/>
                  </a:lnTo>
                  <a:lnTo>
                    <a:pt x="346517" y="94525"/>
                  </a:lnTo>
                  <a:lnTo>
                    <a:pt x="343735" y="50540"/>
                  </a:lnTo>
                  <a:lnTo>
                    <a:pt x="322735" y="11719"/>
                  </a:lnTo>
                  <a:lnTo>
                    <a:pt x="280959" y="1618"/>
                  </a:lnTo>
                  <a:lnTo>
                    <a:pt x="229079" y="386"/>
                  </a:lnTo>
                  <a:lnTo>
                    <a:pt x="207113" y="437"/>
                  </a:lnTo>
                  <a:lnTo>
                    <a:pt x="182573" y="485"/>
                  </a:lnTo>
                  <a:lnTo>
                    <a:pt x="156855" y="384"/>
                  </a:lnTo>
                  <a:lnTo>
                    <a:pt x="133689" y="176"/>
                  </a:lnTo>
                  <a:lnTo>
                    <a:pt x="112941" y="1"/>
                  </a:lnTo>
                  <a:lnTo>
                    <a:pt x="63876" y="1079"/>
                  </a:lnTo>
                  <a:lnTo>
                    <a:pt x="24226" y="11501"/>
                  </a:lnTo>
                  <a:lnTo>
                    <a:pt x="4082" y="51612"/>
                  </a:lnTo>
                  <a:lnTo>
                    <a:pt x="1285" y="96867"/>
                  </a:lnTo>
                  <a:lnTo>
                    <a:pt x="1069" y="138207"/>
                  </a:lnTo>
                  <a:lnTo>
                    <a:pt x="837" y="156826"/>
                  </a:lnTo>
                  <a:lnTo>
                    <a:pt x="368" y="172774"/>
                  </a:lnTo>
                  <a:lnTo>
                    <a:pt x="0" y="186454"/>
                  </a:lnTo>
                  <a:lnTo>
                    <a:pt x="72" y="198271"/>
                  </a:lnTo>
                  <a:lnTo>
                    <a:pt x="11538" y="234995"/>
                  </a:lnTo>
                  <a:lnTo>
                    <a:pt x="28723" y="252692"/>
                  </a:lnTo>
                  <a:lnTo>
                    <a:pt x="29696" y="267787"/>
                  </a:lnTo>
                  <a:lnTo>
                    <a:pt x="27745" y="279781"/>
                  </a:lnTo>
                  <a:lnTo>
                    <a:pt x="23962" y="290034"/>
                  </a:lnTo>
                  <a:lnTo>
                    <a:pt x="19437" y="299907"/>
                  </a:lnTo>
                  <a:lnTo>
                    <a:pt x="15559" y="309814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57"/>
            <p:cNvSpPr/>
            <p:nvPr/>
          </p:nvSpPr>
          <p:spPr>
            <a:xfrm>
              <a:off x="4991700" y="3370503"/>
              <a:ext cx="39186" cy="9754"/>
            </a:xfrm>
            <a:custGeom>
              <a:avLst/>
              <a:gdLst/>
              <a:ahLst/>
              <a:cxnLst/>
              <a:rect l="l" t="t" r="r" b="b"/>
              <a:pathLst>
                <a:path w="64770" h="20320" extrusionOk="0">
                  <a:moveTo>
                    <a:pt x="64191" y="5103"/>
                  </a:moveTo>
                  <a:lnTo>
                    <a:pt x="64630" y="13276"/>
                  </a:lnTo>
                  <a:lnTo>
                    <a:pt x="54571" y="17593"/>
                  </a:lnTo>
                  <a:lnTo>
                    <a:pt x="41219" y="19790"/>
                  </a:lnTo>
                  <a:lnTo>
                    <a:pt x="26458" y="20125"/>
                  </a:lnTo>
                  <a:lnTo>
                    <a:pt x="12176" y="18860"/>
                  </a:lnTo>
                  <a:lnTo>
                    <a:pt x="259" y="16253"/>
                  </a:lnTo>
                  <a:lnTo>
                    <a:pt x="0" y="3950"/>
                  </a:lnTo>
                  <a:lnTo>
                    <a:pt x="5047" y="0"/>
                  </a:lnTo>
                  <a:lnTo>
                    <a:pt x="16534" y="164"/>
                  </a:lnTo>
                  <a:lnTo>
                    <a:pt x="32241" y="177"/>
                  </a:lnTo>
                  <a:lnTo>
                    <a:pt x="45389" y="324"/>
                  </a:lnTo>
                  <a:lnTo>
                    <a:pt x="56225" y="1760"/>
                  </a:lnTo>
                  <a:lnTo>
                    <a:pt x="64191" y="5103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57"/>
            <p:cNvSpPr/>
            <p:nvPr/>
          </p:nvSpPr>
          <p:spPr>
            <a:xfrm>
              <a:off x="4740069" y="3335289"/>
              <a:ext cx="542455" cy="49682"/>
            </a:xfrm>
            <a:custGeom>
              <a:avLst/>
              <a:gdLst/>
              <a:ahLst/>
              <a:cxnLst/>
              <a:rect l="l" t="t" r="r" b="b"/>
              <a:pathLst>
                <a:path w="896620" h="103504" extrusionOk="0">
                  <a:moveTo>
                    <a:pt x="664513" y="2287"/>
                  </a:moveTo>
                  <a:lnTo>
                    <a:pt x="620358" y="5523"/>
                  </a:lnTo>
                  <a:lnTo>
                    <a:pt x="583486" y="11756"/>
                  </a:lnTo>
                  <a:lnTo>
                    <a:pt x="573682" y="13455"/>
                  </a:lnTo>
                  <a:lnTo>
                    <a:pt x="525227" y="19501"/>
                  </a:lnTo>
                  <a:lnTo>
                    <a:pt x="472749" y="22025"/>
                  </a:lnTo>
                  <a:lnTo>
                    <a:pt x="425231" y="22270"/>
                  </a:lnTo>
                  <a:lnTo>
                    <a:pt x="412036" y="22210"/>
                  </a:lnTo>
                  <a:lnTo>
                    <a:pt x="372713" y="20994"/>
                  </a:lnTo>
                  <a:lnTo>
                    <a:pt x="323210" y="14246"/>
                  </a:lnTo>
                  <a:lnTo>
                    <a:pt x="310651" y="11738"/>
                  </a:lnTo>
                  <a:lnTo>
                    <a:pt x="298615" y="9430"/>
                  </a:lnTo>
                  <a:lnTo>
                    <a:pt x="250319" y="3068"/>
                  </a:lnTo>
                  <a:lnTo>
                    <a:pt x="228776" y="2246"/>
                  </a:lnTo>
                  <a:lnTo>
                    <a:pt x="218745" y="2001"/>
                  </a:lnTo>
                  <a:lnTo>
                    <a:pt x="179573" y="1034"/>
                  </a:lnTo>
                  <a:lnTo>
                    <a:pt x="132161" y="192"/>
                  </a:lnTo>
                  <a:lnTo>
                    <a:pt x="99393" y="0"/>
                  </a:lnTo>
                  <a:lnTo>
                    <a:pt x="83429" y="82"/>
                  </a:lnTo>
                  <a:lnTo>
                    <a:pt x="40296" y="1314"/>
                  </a:lnTo>
                  <a:lnTo>
                    <a:pt x="973" y="23552"/>
                  </a:lnTo>
                  <a:lnTo>
                    <a:pt x="0" y="39924"/>
                  </a:lnTo>
                  <a:lnTo>
                    <a:pt x="814" y="54940"/>
                  </a:lnTo>
                  <a:lnTo>
                    <a:pt x="27561" y="96003"/>
                  </a:lnTo>
                  <a:lnTo>
                    <a:pt x="77694" y="99006"/>
                  </a:lnTo>
                  <a:lnTo>
                    <a:pt x="141694" y="100297"/>
                  </a:lnTo>
                  <a:lnTo>
                    <a:pt x="180468" y="100762"/>
                  </a:lnTo>
                  <a:lnTo>
                    <a:pt x="222693" y="101121"/>
                  </a:lnTo>
                  <a:lnTo>
                    <a:pt x="267568" y="101385"/>
                  </a:lnTo>
                  <a:lnTo>
                    <a:pt x="314293" y="101566"/>
                  </a:lnTo>
                  <a:lnTo>
                    <a:pt x="362071" y="101673"/>
                  </a:lnTo>
                  <a:lnTo>
                    <a:pt x="410100" y="101719"/>
                  </a:lnTo>
                  <a:lnTo>
                    <a:pt x="457581" y="101713"/>
                  </a:lnTo>
                  <a:lnTo>
                    <a:pt x="503714" y="101667"/>
                  </a:lnTo>
                  <a:lnTo>
                    <a:pt x="547701" y="101592"/>
                  </a:lnTo>
                  <a:lnTo>
                    <a:pt x="588741" y="101498"/>
                  </a:lnTo>
                  <a:lnTo>
                    <a:pt x="658782" y="101300"/>
                  </a:lnTo>
                  <a:lnTo>
                    <a:pt x="686184" y="101216"/>
                  </a:lnTo>
                  <a:lnTo>
                    <a:pt x="707440" y="101158"/>
                  </a:lnTo>
                  <a:lnTo>
                    <a:pt x="758539" y="101668"/>
                  </a:lnTo>
                  <a:lnTo>
                    <a:pt x="790848" y="102607"/>
                  </a:lnTo>
                  <a:lnTo>
                    <a:pt x="805342" y="102923"/>
                  </a:lnTo>
                  <a:lnTo>
                    <a:pt x="852406" y="100282"/>
                  </a:lnTo>
                  <a:lnTo>
                    <a:pt x="887214" y="78982"/>
                  </a:lnTo>
                  <a:lnTo>
                    <a:pt x="896392" y="37948"/>
                  </a:lnTo>
                  <a:lnTo>
                    <a:pt x="896152" y="23332"/>
                  </a:lnTo>
                  <a:lnTo>
                    <a:pt x="861747" y="1827"/>
                  </a:lnTo>
                  <a:lnTo>
                    <a:pt x="819896" y="426"/>
                  </a:lnTo>
                  <a:lnTo>
                    <a:pt x="787961" y="260"/>
                  </a:lnTo>
                  <a:lnTo>
                    <a:pt x="771594" y="344"/>
                  </a:lnTo>
                  <a:lnTo>
                    <a:pt x="724134" y="1012"/>
                  </a:lnTo>
                  <a:lnTo>
                    <a:pt x="684806" y="1863"/>
                  </a:lnTo>
                  <a:lnTo>
                    <a:pt x="674764" y="2089"/>
                  </a:lnTo>
                  <a:lnTo>
                    <a:pt x="666706" y="2251"/>
                  </a:lnTo>
                  <a:lnTo>
                    <a:pt x="664513" y="2287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57"/>
            <p:cNvSpPr/>
            <p:nvPr/>
          </p:nvSpPr>
          <p:spPr>
            <a:xfrm>
              <a:off x="4762779" y="3118723"/>
              <a:ext cx="298888" cy="216103"/>
            </a:xfrm>
            <a:custGeom>
              <a:avLst/>
              <a:gdLst/>
              <a:ahLst/>
              <a:cxnLst/>
              <a:rect l="l" t="t" r="r" b="b"/>
              <a:pathLst>
                <a:path w="494029" h="450215" extrusionOk="0">
                  <a:moveTo>
                    <a:pt x="3520" y="449856"/>
                  </a:moveTo>
                  <a:lnTo>
                    <a:pt x="64374" y="449856"/>
                  </a:lnTo>
                  <a:lnTo>
                    <a:pt x="66549" y="404192"/>
                  </a:lnTo>
                  <a:lnTo>
                    <a:pt x="66799" y="363737"/>
                  </a:lnTo>
                  <a:lnTo>
                    <a:pt x="66671" y="341442"/>
                  </a:lnTo>
                  <a:lnTo>
                    <a:pt x="66422" y="318183"/>
                  </a:lnTo>
                  <a:lnTo>
                    <a:pt x="66088" y="294275"/>
                  </a:lnTo>
                  <a:lnTo>
                    <a:pt x="65704" y="270028"/>
                  </a:lnTo>
                  <a:lnTo>
                    <a:pt x="65307" y="245754"/>
                  </a:lnTo>
                  <a:lnTo>
                    <a:pt x="64931" y="221765"/>
                  </a:lnTo>
                  <a:lnTo>
                    <a:pt x="64613" y="198374"/>
                  </a:lnTo>
                  <a:lnTo>
                    <a:pt x="64388" y="175893"/>
                  </a:lnTo>
                  <a:lnTo>
                    <a:pt x="64293" y="154633"/>
                  </a:lnTo>
                  <a:lnTo>
                    <a:pt x="64362" y="134906"/>
                  </a:lnTo>
                  <a:lnTo>
                    <a:pt x="65916" y="88047"/>
                  </a:lnTo>
                  <a:lnTo>
                    <a:pt x="100256" y="67231"/>
                  </a:lnTo>
                  <a:lnTo>
                    <a:pt x="160051" y="66165"/>
                  </a:lnTo>
                  <a:lnTo>
                    <a:pt x="184342" y="66114"/>
                  </a:lnTo>
                  <a:lnTo>
                    <a:pt x="210152" y="66172"/>
                  </a:lnTo>
                  <a:lnTo>
                    <a:pt x="237082" y="66314"/>
                  </a:lnTo>
                  <a:lnTo>
                    <a:pt x="264734" y="66516"/>
                  </a:lnTo>
                  <a:lnTo>
                    <a:pt x="292712" y="66752"/>
                  </a:lnTo>
                  <a:lnTo>
                    <a:pt x="320617" y="66996"/>
                  </a:lnTo>
                  <a:lnTo>
                    <a:pt x="348053" y="67224"/>
                  </a:lnTo>
                  <a:lnTo>
                    <a:pt x="374621" y="67410"/>
                  </a:lnTo>
                  <a:lnTo>
                    <a:pt x="399924" y="67528"/>
                  </a:lnTo>
                  <a:lnTo>
                    <a:pt x="423565" y="67555"/>
                  </a:lnTo>
                  <a:lnTo>
                    <a:pt x="445146" y="67463"/>
                  </a:lnTo>
                  <a:lnTo>
                    <a:pt x="464270" y="67228"/>
                  </a:lnTo>
                  <a:lnTo>
                    <a:pt x="480539" y="66825"/>
                  </a:lnTo>
                  <a:lnTo>
                    <a:pt x="493555" y="66228"/>
                  </a:lnTo>
                  <a:lnTo>
                    <a:pt x="493178" y="2386"/>
                  </a:lnTo>
                  <a:lnTo>
                    <a:pt x="444343" y="291"/>
                  </a:lnTo>
                  <a:lnTo>
                    <a:pt x="405689" y="0"/>
                  </a:lnTo>
                  <a:lnTo>
                    <a:pt x="392594" y="72"/>
                  </a:lnTo>
                  <a:lnTo>
                    <a:pt x="353143" y="601"/>
                  </a:lnTo>
                  <a:lnTo>
                    <a:pt x="327033" y="1076"/>
                  </a:lnTo>
                  <a:lnTo>
                    <a:pt x="314135" y="1308"/>
                  </a:lnTo>
                  <a:lnTo>
                    <a:pt x="301384" y="1518"/>
                  </a:lnTo>
                  <a:lnTo>
                    <a:pt x="288815" y="1692"/>
                  </a:lnTo>
                  <a:lnTo>
                    <a:pt x="276461" y="1816"/>
                  </a:lnTo>
                  <a:lnTo>
                    <a:pt x="264353" y="1876"/>
                  </a:lnTo>
                  <a:lnTo>
                    <a:pt x="255803" y="1818"/>
                  </a:lnTo>
                  <a:lnTo>
                    <a:pt x="245460" y="1663"/>
                  </a:lnTo>
                  <a:lnTo>
                    <a:pt x="233564" y="1438"/>
                  </a:lnTo>
                  <a:lnTo>
                    <a:pt x="220359" y="1172"/>
                  </a:lnTo>
                  <a:lnTo>
                    <a:pt x="206087" y="893"/>
                  </a:lnTo>
                  <a:lnTo>
                    <a:pt x="190989" y="628"/>
                  </a:lnTo>
                  <a:lnTo>
                    <a:pt x="175307" y="405"/>
                  </a:lnTo>
                  <a:lnTo>
                    <a:pt x="159284" y="254"/>
                  </a:lnTo>
                  <a:lnTo>
                    <a:pt x="143162" y="200"/>
                  </a:lnTo>
                  <a:lnTo>
                    <a:pt x="127182" y="274"/>
                  </a:lnTo>
                  <a:lnTo>
                    <a:pt x="82516" y="1533"/>
                  </a:lnTo>
                  <a:lnTo>
                    <a:pt x="39638" y="6685"/>
                  </a:lnTo>
                  <a:lnTo>
                    <a:pt x="9270" y="33983"/>
                  </a:lnTo>
                  <a:lnTo>
                    <a:pt x="1812" y="83432"/>
                  </a:lnTo>
                  <a:lnTo>
                    <a:pt x="1813" y="97928"/>
                  </a:lnTo>
                  <a:lnTo>
                    <a:pt x="1742" y="114298"/>
                  </a:lnTo>
                  <a:lnTo>
                    <a:pt x="1610" y="132298"/>
                  </a:lnTo>
                  <a:lnTo>
                    <a:pt x="1432" y="151681"/>
                  </a:lnTo>
                  <a:lnTo>
                    <a:pt x="1222" y="172202"/>
                  </a:lnTo>
                  <a:lnTo>
                    <a:pt x="994" y="193617"/>
                  </a:lnTo>
                  <a:lnTo>
                    <a:pt x="760" y="215679"/>
                  </a:lnTo>
                  <a:lnTo>
                    <a:pt x="334" y="260766"/>
                  </a:lnTo>
                  <a:lnTo>
                    <a:pt x="52" y="305502"/>
                  </a:lnTo>
                  <a:lnTo>
                    <a:pt x="0" y="327125"/>
                  </a:lnTo>
                  <a:lnTo>
                    <a:pt x="25" y="347924"/>
                  </a:lnTo>
                  <a:lnTo>
                    <a:pt x="362" y="386071"/>
                  </a:lnTo>
                  <a:lnTo>
                    <a:pt x="1791" y="430982"/>
                  </a:lnTo>
                  <a:lnTo>
                    <a:pt x="2569" y="441689"/>
                  </a:lnTo>
                  <a:lnTo>
                    <a:pt x="3520" y="449856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57"/>
            <p:cNvSpPr/>
            <p:nvPr/>
          </p:nvSpPr>
          <p:spPr>
            <a:xfrm>
              <a:off x="4924639" y="3263334"/>
              <a:ext cx="168900" cy="627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57"/>
            <p:cNvSpPr/>
            <p:nvPr/>
          </p:nvSpPr>
          <p:spPr>
            <a:xfrm>
              <a:off x="4924635" y="3263323"/>
              <a:ext cx="169421" cy="62788"/>
            </a:xfrm>
            <a:custGeom>
              <a:avLst/>
              <a:gdLst/>
              <a:ahLst/>
              <a:cxnLst/>
              <a:rect l="l" t="t" r="r" b="b"/>
              <a:pathLst>
                <a:path w="280034" h="130809" extrusionOk="0">
                  <a:moveTo>
                    <a:pt x="2706" y="121621"/>
                  </a:moveTo>
                  <a:lnTo>
                    <a:pt x="7398" y="126111"/>
                  </a:lnTo>
                  <a:lnTo>
                    <a:pt x="16886" y="128891"/>
                  </a:lnTo>
                  <a:lnTo>
                    <a:pt x="29812" y="130302"/>
                  </a:lnTo>
                  <a:lnTo>
                    <a:pt x="44814" y="130680"/>
                  </a:lnTo>
                  <a:lnTo>
                    <a:pt x="60532" y="130364"/>
                  </a:lnTo>
                  <a:lnTo>
                    <a:pt x="75606" y="129691"/>
                  </a:lnTo>
                  <a:lnTo>
                    <a:pt x="88677" y="129000"/>
                  </a:lnTo>
                  <a:lnTo>
                    <a:pt x="98383" y="128628"/>
                  </a:lnTo>
                  <a:lnTo>
                    <a:pt x="259267" y="128927"/>
                  </a:lnTo>
                  <a:lnTo>
                    <a:pt x="273022" y="126259"/>
                  </a:lnTo>
                  <a:lnTo>
                    <a:pt x="278709" y="119551"/>
                  </a:lnTo>
                  <a:lnTo>
                    <a:pt x="279580" y="107831"/>
                  </a:lnTo>
                  <a:lnTo>
                    <a:pt x="277952" y="90680"/>
                  </a:lnTo>
                  <a:lnTo>
                    <a:pt x="264051" y="48149"/>
                  </a:lnTo>
                  <a:lnTo>
                    <a:pt x="230672" y="12221"/>
                  </a:lnTo>
                  <a:lnTo>
                    <a:pt x="190066" y="0"/>
                  </a:lnTo>
                  <a:lnTo>
                    <a:pt x="180030" y="642"/>
                  </a:lnTo>
                  <a:lnTo>
                    <a:pt x="163136" y="4734"/>
                  </a:lnTo>
                  <a:lnTo>
                    <a:pt x="149986" y="7173"/>
                  </a:lnTo>
                  <a:lnTo>
                    <a:pt x="139918" y="8236"/>
                  </a:lnTo>
                  <a:lnTo>
                    <a:pt x="132269" y="8198"/>
                  </a:lnTo>
                  <a:lnTo>
                    <a:pt x="126376" y="7336"/>
                  </a:lnTo>
                  <a:lnTo>
                    <a:pt x="121577" y="5926"/>
                  </a:lnTo>
                  <a:lnTo>
                    <a:pt x="117209" y="4245"/>
                  </a:lnTo>
                  <a:lnTo>
                    <a:pt x="112609" y="2569"/>
                  </a:lnTo>
                  <a:lnTo>
                    <a:pt x="107114" y="1174"/>
                  </a:lnTo>
                  <a:lnTo>
                    <a:pt x="100063" y="336"/>
                  </a:lnTo>
                  <a:lnTo>
                    <a:pt x="90791" y="333"/>
                  </a:lnTo>
                  <a:lnTo>
                    <a:pt x="74183" y="2866"/>
                  </a:lnTo>
                  <a:lnTo>
                    <a:pt x="35174" y="23141"/>
                  </a:lnTo>
                  <a:lnTo>
                    <a:pt x="11202" y="55451"/>
                  </a:lnTo>
                  <a:lnTo>
                    <a:pt x="0" y="101742"/>
                  </a:lnTo>
                  <a:lnTo>
                    <a:pt x="530" y="111672"/>
                  </a:lnTo>
                  <a:lnTo>
                    <a:pt x="2280" y="120281"/>
                  </a:lnTo>
                  <a:lnTo>
                    <a:pt x="2706" y="121621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57"/>
            <p:cNvSpPr/>
            <p:nvPr/>
          </p:nvSpPr>
          <p:spPr>
            <a:xfrm>
              <a:off x="4957490" y="3172139"/>
              <a:ext cx="104111" cy="81991"/>
            </a:xfrm>
            <a:custGeom>
              <a:avLst/>
              <a:gdLst/>
              <a:ahLst/>
              <a:cxnLst/>
              <a:rect l="l" t="t" r="r" b="b"/>
              <a:pathLst>
                <a:path w="172084" h="170815" extrusionOk="0">
                  <a:moveTo>
                    <a:pt x="98490" y="847"/>
                  </a:moveTo>
                  <a:lnTo>
                    <a:pt x="49939" y="8115"/>
                  </a:lnTo>
                  <a:lnTo>
                    <a:pt x="14550" y="37967"/>
                  </a:lnTo>
                  <a:lnTo>
                    <a:pt x="0" y="84145"/>
                  </a:lnTo>
                  <a:lnTo>
                    <a:pt x="972" y="97548"/>
                  </a:lnTo>
                  <a:lnTo>
                    <a:pt x="20450" y="142293"/>
                  </a:lnTo>
                  <a:lnTo>
                    <a:pt x="51622" y="164561"/>
                  </a:lnTo>
                  <a:lnTo>
                    <a:pt x="88827" y="170567"/>
                  </a:lnTo>
                  <a:lnTo>
                    <a:pt x="101434" y="169146"/>
                  </a:lnTo>
                  <a:lnTo>
                    <a:pt x="146397" y="147435"/>
                  </a:lnTo>
                  <a:lnTo>
                    <a:pt x="167568" y="115469"/>
                  </a:lnTo>
                  <a:lnTo>
                    <a:pt x="172055" y="87303"/>
                  </a:lnTo>
                  <a:lnTo>
                    <a:pt x="170680" y="71286"/>
                  </a:lnTo>
                  <a:lnTo>
                    <a:pt x="150778" y="29348"/>
                  </a:lnTo>
                  <a:lnTo>
                    <a:pt x="110805" y="3534"/>
                  </a:lnTo>
                  <a:lnTo>
                    <a:pt x="98490" y="847"/>
                  </a:lnTo>
                  <a:close/>
                </a:path>
              </a:pathLst>
            </a:custGeom>
            <a:solidFill>
              <a:srgbClr val="2095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57"/>
            <p:cNvSpPr/>
            <p:nvPr/>
          </p:nvSpPr>
          <p:spPr>
            <a:xfrm>
              <a:off x="4957490" y="3172139"/>
              <a:ext cx="104111" cy="81991"/>
            </a:xfrm>
            <a:custGeom>
              <a:avLst/>
              <a:gdLst/>
              <a:ahLst/>
              <a:cxnLst/>
              <a:rect l="l" t="t" r="r" b="b"/>
              <a:pathLst>
                <a:path w="172084" h="170815" extrusionOk="0">
                  <a:moveTo>
                    <a:pt x="1883" y="102660"/>
                  </a:moveTo>
                  <a:lnTo>
                    <a:pt x="20450" y="142293"/>
                  </a:lnTo>
                  <a:lnTo>
                    <a:pt x="51622" y="164561"/>
                  </a:lnTo>
                  <a:lnTo>
                    <a:pt x="88827" y="170567"/>
                  </a:lnTo>
                  <a:lnTo>
                    <a:pt x="101434" y="169146"/>
                  </a:lnTo>
                  <a:lnTo>
                    <a:pt x="146397" y="147435"/>
                  </a:lnTo>
                  <a:lnTo>
                    <a:pt x="167568" y="115469"/>
                  </a:lnTo>
                  <a:lnTo>
                    <a:pt x="172055" y="87303"/>
                  </a:lnTo>
                  <a:lnTo>
                    <a:pt x="170680" y="71286"/>
                  </a:lnTo>
                  <a:lnTo>
                    <a:pt x="150778" y="29348"/>
                  </a:lnTo>
                  <a:lnTo>
                    <a:pt x="110805" y="3534"/>
                  </a:lnTo>
                  <a:lnTo>
                    <a:pt x="85464" y="0"/>
                  </a:lnTo>
                  <a:lnTo>
                    <a:pt x="71834" y="1157"/>
                  </a:lnTo>
                  <a:lnTo>
                    <a:pt x="30363" y="20631"/>
                  </a:lnTo>
                  <a:lnTo>
                    <a:pt x="3948" y="59385"/>
                  </a:lnTo>
                  <a:lnTo>
                    <a:pt x="0" y="84145"/>
                  </a:lnTo>
                  <a:lnTo>
                    <a:pt x="972" y="97548"/>
                  </a:lnTo>
                  <a:lnTo>
                    <a:pt x="1883" y="102660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57"/>
            <p:cNvSpPr/>
            <p:nvPr/>
          </p:nvSpPr>
          <p:spPr>
            <a:xfrm>
              <a:off x="5215692" y="3208639"/>
              <a:ext cx="40722" cy="126492"/>
            </a:xfrm>
            <a:custGeom>
              <a:avLst/>
              <a:gdLst/>
              <a:ahLst/>
              <a:cxnLst/>
              <a:rect l="l" t="t" r="r" b="b"/>
              <a:pathLst>
                <a:path w="67309" h="263525" extrusionOk="0">
                  <a:moveTo>
                    <a:pt x="3652" y="0"/>
                  </a:moveTo>
                  <a:lnTo>
                    <a:pt x="944" y="46449"/>
                  </a:lnTo>
                  <a:lnTo>
                    <a:pt x="171" y="94566"/>
                  </a:lnTo>
                  <a:lnTo>
                    <a:pt x="0" y="130190"/>
                  </a:lnTo>
                  <a:lnTo>
                    <a:pt x="15" y="148186"/>
                  </a:lnTo>
                  <a:lnTo>
                    <a:pt x="461" y="199383"/>
                  </a:lnTo>
                  <a:lnTo>
                    <a:pt x="1490" y="240236"/>
                  </a:lnTo>
                  <a:lnTo>
                    <a:pt x="63441" y="262958"/>
                  </a:lnTo>
                  <a:lnTo>
                    <a:pt x="64079" y="257585"/>
                  </a:lnTo>
                  <a:lnTo>
                    <a:pt x="66005" y="213436"/>
                  </a:lnTo>
                  <a:lnTo>
                    <a:pt x="66733" y="164641"/>
                  </a:lnTo>
                  <a:lnTo>
                    <a:pt x="66846" y="128987"/>
                  </a:lnTo>
                  <a:lnTo>
                    <a:pt x="66785" y="111090"/>
                  </a:lnTo>
                  <a:lnTo>
                    <a:pt x="66105" y="60600"/>
                  </a:lnTo>
                  <a:lnTo>
                    <a:pt x="64637" y="20989"/>
                  </a:lnTo>
                  <a:lnTo>
                    <a:pt x="3652" y="0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57"/>
            <p:cNvSpPr/>
            <p:nvPr/>
          </p:nvSpPr>
          <p:spPr>
            <a:xfrm>
              <a:off x="4987880" y="3370372"/>
              <a:ext cx="43028" cy="10058"/>
            </a:xfrm>
            <a:custGeom>
              <a:avLst/>
              <a:gdLst/>
              <a:ahLst/>
              <a:cxnLst/>
              <a:rect l="l" t="t" r="r" b="b"/>
              <a:pathLst>
                <a:path w="71120" h="20954" extrusionOk="0">
                  <a:moveTo>
                    <a:pt x="0" y="13638"/>
                  </a:moveTo>
                  <a:lnTo>
                    <a:pt x="8654" y="17134"/>
                  </a:lnTo>
                  <a:lnTo>
                    <a:pt x="21188" y="19496"/>
                  </a:lnTo>
                  <a:lnTo>
                    <a:pt x="35714" y="20466"/>
                  </a:lnTo>
                  <a:lnTo>
                    <a:pt x="50346" y="19784"/>
                  </a:lnTo>
                  <a:lnTo>
                    <a:pt x="63198" y="17188"/>
                  </a:lnTo>
                  <a:lnTo>
                    <a:pt x="70509" y="5375"/>
                  </a:lnTo>
                  <a:lnTo>
                    <a:pt x="59647" y="1382"/>
                  </a:lnTo>
                  <a:lnTo>
                    <a:pt x="47209" y="504"/>
                  </a:lnTo>
                  <a:lnTo>
                    <a:pt x="34327" y="737"/>
                  </a:lnTo>
                  <a:lnTo>
                    <a:pt x="16142" y="0"/>
                  </a:lnTo>
                  <a:lnTo>
                    <a:pt x="6009" y="1455"/>
                  </a:lnTo>
                  <a:lnTo>
                    <a:pt x="846" y="9980"/>
                  </a:lnTo>
                  <a:lnTo>
                    <a:pt x="0" y="13638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57"/>
            <p:cNvSpPr/>
            <p:nvPr/>
          </p:nvSpPr>
          <p:spPr>
            <a:xfrm>
              <a:off x="5123229" y="3128021"/>
              <a:ext cx="16135" cy="13411"/>
            </a:xfrm>
            <a:custGeom>
              <a:avLst/>
              <a:gdLst/>
              <a:ahLst/>
              <a:cxnLst/>
              <a:rect l="l" t="t" r="r" b="b"/>
              <a:pathLst>
                <a:path w="26670" h="27940" extrusionOk="0">
                  <a:moveTo>
                    <a:pt x="21900" y="24567"/>
                  </a:moveTo>
                  <a:lnTo>
                    <a:pt x="26507" y="13509"/>
                  </a:lnTo>
                  <a:lnTo>
                    <a:pt x="25057" y="4929"/>
                  </a:lnTo>
                  <a:lnTo>
                    <a:pt x="16623" y="0"/>
                  </a:lnTo>
                  <a:lnTo>
                    <a:pt x="6566" y="8330"/>
                  </a:lnTo>
                  <a:lnTo>
                    <a:pt x="1022" y="16228"/>
                  </a:lnTo>
                  <a:lnTo>
                    <a:pt x="0" y="22701"/>
                  </a:lnTo>
                  <a:lnTo>
                    <a:pt x="3507" y="26759"/>
                  </a:lnTo>
                  <a:lnTo>
                    <a:pt x="11554" y="27408"/>
                  </a:lnTo>
                  <a:lnTo>
                    <a:pt x="21900" y="24567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57"/>
            <p:cNvSpPr/>
            <p:nvPr/>
          </p:nvSpPr>
          <p:spPr>
            <a:xfrm>
              <a:off x="5219820" y="3128461"/>
              <a:ext cx="16904" cy="13106"/>
            </a:xfrm>
            <a:custGeom>
              <a:avLst/>
              <a:gdLst/>
              <a:ahLst/>
              <a:cxnLst/>
              <a:rect l="l" t="t" r="r" b="b"/>
              <a:pathLst>
                <a:path w="27940" h="27304" extrusionOk="0">
                  <a:moveTo>
                    <a:pt x="3267" y="21738"/>
                  </a:moveTo>
                  <a:lnTo>
                    <a:pt x="15582" y="26717"/>
                  </a:lnTo>
                  <a:lnTo>
                    <a:pt x="23742" y="25215"/>
                  </a:lnTo>
                  <a:lnTo>
                    <a:pt x="27743" y="18173"/>
                  </a:lnTo>
                  <a:lnTo>
                    <a:pt x="27582" y="6535"/>
                  </a:lnTo>
                  <a:lnTo>
                    <a:pt x="16810" y="1009"/>
                  </a:lnTo>
                  <a:lnTo>
                    <a:pt x="7798" y="0"/>
                  </a:lnTo>
                  <a:lnTo>
                    <a:pt x="1782" y="3359"/>
                  </a:lnTo>
                  <a:lnTo>
                    <a:pt x="0" y="10941"/>
                  </a:lnTo>
                  <a:lnTo>
                    <a:pt x="3267" y="21738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57"/>
            <p:cNvSpPr/>
            <p:nvPr/>
          </p:nvSpPr>
          <p:spPr>
            <a:xfrm>
              <a:off x="5170881" y="3129118"/>
              <a:ext cx="17671" cy="12496"/>
            </a:xfrm>
            <a:custGeom>
              <a:avLst/>
              <a:gdLst/>
              <a:ahLst/>
              <a:cxnLst/>
              <a:rect l="l" t="t" r="r" b="b"/>
              <a:pathLst>
                <a:path w="29209" h="26034" extrusionOk="0">
                  <a:moveTo>
                    <a:pt x="4664" y="22655"/>
                  </a:moveTo>
                  <a:lnTo>
                    <a:pt x="14005" y="25620"/>
                  </a:lnTo>
                  <a:lnTo>
                    <a:pt x="17831" y="25004"/>
                  </a:lnTo>
                  <a:lnTo>
                    <a:pt x="26104" y="16094"/>
                  </a:lnTo>
                  <a:lnTo>
                    <a:pt x="29127" y="12374"/>
                  </a:lnTo>
                  <a:lnTo>
                    <a:pt x="28422" y="7913"/>
                  </a:lnTo>
                  <a:lnTo>
                    <a:pt x="17682" y="1732"/>
                  </a:lnTo>
                  <a:lnTo>
                    <a:pt x="8706" y="0"/>
                  </a:lnTo>
                  <a:lnTo>
                    <a:pt x="2482" y="2367"/>
                  </a:lnTo>
                  <a:lnTo>
                    <a:pt x="0" y="8487"/>
                  </a:lnTo>
                  <a:lnTo>
                    <a:pt x="2246" y="18014"/>
                  </a:lnTo>
                  <a:lnTo>
                    <a:pt x="4664" y="22655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3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5" name="Google Shape;385;p57"/>
          <p:cNvSpPr/>
          <p:nvPr/>
        </p:nvSpPr>
        <p:spPr>
          <a:xfrm>
            <a:off x="439605" y="281077"/>
            <a:ext cx="742227" cy="660807"/>
          </a:xfrm>
          <a:custGeom>
            <a:avLst/>
            <a:gdLst/>
            <a:ahLst/>
            <a:cxnLst/>
            <a:rect l="l" t="t" r="r" b="b"/>
            <a:pathLst>
              <a:path w="920115" h="1032510" extrusionOk="0">
                <a:moveTo>
                  <a:pt x="1565" y="30192"/>
                </a:moveTo>
                <a:lnTo>
                  <a:pt x="1514" y="65884"/>
                </a:lnTo>
                <a:lnTo>
                  <a:pt x="1394" y="111833"/>
                </a:lnTo>
                <a:lnTo>
                  <a:pt x="1220" y="150985"/>
                </a:lnTo>
                <a:lnTo>
                  <a:pt x="338" y="309216"/>
                </a:lnTo>
                <a:lnTo>
                  <a:pt x="162" y="349061"/>
                </a:lnTo>
                <a:lnTo>
                  <a:pt x="0" y="428712"/>
                </a:lnTo>
                <a:lnTo>
                  <a:pt x="1378" y="467294"/>
                </a:lnTo>
                <a:lnTo>
                  <a:pt x="5465" y="505323"/>
                </a:lnTo>
                <a:lnTo>
                  <a:pt x="21478" y="579503"/>
                </a:lnTo>
                <a:lnTo>
                  <a:pt x="47460" y="650809"/>
                </a:lnTo>
                <a:lnTo>
                  <a:pt x="64010" y="685247"/>
                </a:lnTo>
                <a:lnTo>
                  <a:pt x="82836" y="718802"/>
                </a:lnTo>
                <a:lnTo>
                  <a:pt x="103866" y="751417"/>
                </a:lnTo>
                <a:lnTo>
                  <a:pt x="127027" y="783037"/>
                </a:lnTo>
                <a:lnTo>
                  <a:pt x="152248" y="813609"/>
                </a:lnTo>
                <a:lnTo>
                  <a:pt x="179457" y="843075"/>
                </a:lnTo>
                <a:lnTo>
                  <a:pt x="208582" y="871382"/>
                </a:lnTo>
                <a:lnTo>
                  <a:pt x="239550" y="898473"/>
                </a:lnTo>
                <a:lnTo>
                  <a:pt x="272289" y="924294"/>
                </a:lnTo>
                <a:lnTo>
                  <a:pt x="306727" y="948789"/>
                </a:lnTo>
                <a:lnTo>
                  <a:pt x="342792" y="971904"/>
                </a:lnTo>
                <a:lnTo>
                  <a:pt x="380413" y="993582"/>
                </a:lnTo>
                <a:lnTo>
                  <a:pt x="419515" y="1013770"/>
                </a:lnTo>
                <a:lnTo>
                  <a:pt x="460029" y="1032410"/>
                </a:lnTo>
                <a:lnTo>
                  <a:pt x="500541" y="1013770"/>
                </a:lnTo>
                <a:lnTo>
                  <a:pt x="539644" y="993582"/>
                </a:lnTo>
                <a:lnTo>
                  <a:pt x="577264" y="971904"/>
                </a:lnTo>
                <a:lnTo>
                  <a:pt x="613330" y="948789"/>
                </a:lnTo>
                <a:lnTo>
                  <a:pt x="647769" y="924294"/>
                </a:lnTo>
                <a:lnTo>
                  <a:pt x="680509" y="898473"/>
                </a:lnTo>
                <a:lnTo>
                  <a:pt x="711479" y="871382"/>
                </a:lnTo>
                <a:lnTo>
                  <a:pt x="740605" y="843075"/>
                </a:lnTo>
                <a:lnTo>
                  <a:pt x="767816" y="813609"/>
                </a:lnTo>
                <a:lnTo>
                  <a:pt x="793040" y="783037"/>
                </a:lnTo>
                <a:lnTo>
                  <a:pt x="816204" y="751417"/>
                </a:lnTo>
                <a:lnTo>
                  <a:pt x="837236" y="718802"/>
                </a:lnTo>
                <a:lnTo>
                  <a:pt x="856064" y="685247"/>
                </a:lnTo>
                <a:lnTo>
                  <a:pt x="872616" y="650809"/>
                </a:lnTo>
                <a:lnTo>
                  <a:pt x="898602" y="579503"/>
                </a:lnTo>
                <a:lnTo>
                  <a:pt x="914617" y="505323"/>
                </a:lnTo>
                <a:lnTo>
                  <a:pt x="918705" y="467294"/>
                </a:lnTo>
                <a:lnTo>
                  <a:pt x="920084" y="428712"/>
                </a:lnTo>
                <a:lnTo>
                  <a:pt x="919978" y="368990"/>
                </a:lnTo>
                <a:lnTo>
                  <a:pt x="919791" y="329195"/>
                </a:lnTo>
                <a:lnTo>
                  <a:pt x="919335" y="269589"/>
                </a:lnTo>
                <a:lnTo>
                  <a:pt x="918914" y="229945"/>
                </a:lnTo>
                <a:lnTo>
                  <a:pt x="918401" y="190402"/>
                </a:lnTo>
                <a:lnTo>
                  <a:pt x="917773" y="149774"/>
                </a:lnTo>
                <a:lnTo>
                  <a:pt x="917098" y="111833"/>
                </a:lnTo>
                <a:lnTo>
                  <a:pt x="698868" y="111833"/>
                </a:lnTo>
                <a:lnTo>
                  <a:pt x="696005" y="111774"/>
                </a:lnTo>
                <a:lnTo>
                  <a:pt x="214225" y="111774"/>
                </a:lnTo>
                <a:lnTo>
                  <a:pt x="198911" y="111227"/>
                </a:lnTo>
                <a:lnTo>
                  <a:pt x="154663" y="106297"/>
                </a:lnTo>
                <a:lnTo>
                  <a:pt x="113537" y="96791"/>
                </a:lnTo>
                <a:lnTo>
                  <a:pt x="76284" y="83167"/>
                </a:lnTo>
                <a:lnTo>
                  <a:pt x="33930" y="59389"/>
                </a:lnTo>
                <a:lnTo>
                  <a:pt x="8623" y="37940"/>
                </a:lnTo>
                <a:lnTo>
                  <a:pt x="1565" y="30192"/>
                </a:lnTo>
                <a:close/>
              </a:path>
              <a:path w="920115" h="1032510" extrusionOk="0">
                <a:moveTo>
                  <a:pt x="915422" y="33724"/>
                </a:moveTo>
                <a:lnTo>
                  <a:pt x="881837" y="62364"/>
                </a:lnTo>
                <a:lnTo>
                  <a:pt x="838459" y="85462"/>
                </a:lnTo>
                <a:lnTo>
                  <a:pt x="800571" y="98495"/>
                </a:lnTo>
                <a:lnTo>
                  <a:pt x="758929" y="107342"/>
                </a:lnTo>
                <a:lnTo>
                  <a:pt x="714286" y="111544"/>
                </a:lnTo>
                <a:lnTo>
                  <a:pt x="698868" y="111833"/>
                </a:lnTo>
                <a:lnTo>
                  <a:pt x="917098" y="111833"/>
                </a:lnTo>
                <a:lnTo>
                  <a:pt x="915422" y="33724"/>
                </a:lnTo>
                <a:close/>
              </a:path>
              <a:path w="920115" h="1032510" extrusionOk="0">
                <a:moveTo>
                  <a:pt x="460029" y="0"/>
                </a:moveTo>
                <a:lnTo>
                  <a:pt x="435239" y="36361"/>
                </a:lnTo>
                <a:lnTo>
                  <a:pt x="396207" y="67188"/>
                </a:lnTo>
                <a:lnTo>
                  <a:pt x="358809" y="85795"/>
                </a:lnTo>
                <a:lnTo>
                  <a:pt x="315379" y="99849"/>
                </a:lnTo>
                <a:lnTo>
                  <a:pt x="266976" y="108698"/>
                </a:lnTo>
                <a:lnTo>
                  <a:pt x="214225" y="111774"/>
                </a:lnTo>
                <a:lnTo>
                  <a:pt x="696005" y="111774"/>
                </a:lnTo>
                <a:lnTo>
                  <a:pt x="648802" y="108734"/>
                </a:lnTo>
                <a:lnTo>
                  <a:pt x="602125" y="99829"/>
                </a:lnTo>
                <a:lnTo>
                  <a:pt x="560035" y="85785"/>
                </a:lnTo>
                <a:lnTo>
                  <a:pt x="523386" y="67184"/>
                </a:lnTo>
                <a:lnTo>
                  <a:pt x="484757" y="36361"/>
                </a:lnTo>
                <a:lnTo>
                  <a:pt x="464777" y="9529"/>
                </a:lnTo>
                <a:lnTo>
                  <a:pt x="4600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57"/>
          <p:cNvSpPr/>
          <p:nvPr/>
        </p:nvSpPr>
        <p:spPr>
          <a:xfrm>
            <a:off x="624525" y="470470"/>
            <a:ext cx="372393" cy="282041"/>
          </a:xfrm>
          <a:custGeom>
            <a:avLst/>
            <a:gdLst/>
            <a:ahLst/>
            <a:cxnLst/>
            <a:rect l="l" t="t" r="r" b="b"/>
            <a:pathLst>
              <a:path w="461644" h="440689" extrusionOk="0">
                <a:moveTo>
                  <a:pt x="19281" y="177443"/>
                </a:moveTo>
                <a:lnTo>
                  <a:pt x="10456" y="179033"/>
                </a:lnTo>
                <a:lnTo>
                  <a:pt x="3666" y="184881"/>
                </a:lnTo>
                <a:lnTo>
                  <a:pt x="0" y="193564"/>
                </a:lnTo>
                <a:lnTo>
                  <a:pt x="546" y="203660"/>
                </a:lnTo>
                <a:lnTo>
                  <a:pt x="121601" y="413315"/>
                </a:lnTo>
                <a:lnTo>
                  <a:pt x="160051" y="440523"/>
                </a:lnTo>
                <a:lnTo>
                  <a:pt x="170403" y="439788"/>
                </a:lnTo>
                <a:lnTo>
                  <a:pt x="180374" y="436181"/>
                </a:lnTo>
                <a:lnTo>
                  <a:pt x="189626" y="429774"/>
                </a:lnTo>
                <a:lnTo>
                  <a:pt x="197821" y="420639"/>
                </a:lnTo>
                <a:lnTo>
                  <a:pt x="244676" y="338248"/>
                </a:lnTo>
                <a:lnTo>
                  <a:pt x="257554" y="315849"/>
                </a:lnTo>
                <a:lnTo>
                  <a:pt x="155300" y="315849"/>
                </a:lnTo>
                <a:lnTo>
                  <a:pt x="45223" y="197091"/>
                </a:lnTo>
                <a:lnTo>
                  <a:pt x="42019" y="193804"/>
                </a:lnTo>
                <a:lnTo>
                  <a:pt x="31014" y="183004"/>
                </a:lnTo>
                <a:lnTo>
                  <a:pt x="29052" y="181532"/>
                </a:lnTo>
                <a:lnTo>
                  <a:pt x="19281" y="177443"/>
                </a:lnTo>
                <a:close/>
              </a:path>
              <a:path w="461644" h="440689" extrusionOk="0">
                <a:moveTo>
                  <a:pt x="447732" y="0"/>
                </a:moveTo>
                <a:lnTo>
                  <a:pt x="413318" y="20801"/>
                </a:lnTo>
                <a:lnTo>
                  <a:pt x="381517" y="50640"/>
                </a:lnTo>
                <a:lnTo>
                  <a:pt x="347238" y="85901"/>
                </a:lnTo>
                <a:lnTo>
                  <a:pt x="340137" y="93123"/>
                </a:lnTo>
                <a:lnTo>
                  <a:pt x="333629" y="99472"/>
                </a:lnTo>
                <a:lnTo>
                  <a:pt x="327209" y="105529"/>
                </a:lnTo>
                <a:lnTo>
                  <a:pt x="319759" y="113116"/>
                </a:lnTo>
                <a:lnTo>
                  <a:pt x="293005" y="142685"/>
                </a:lnTo>
                <a:lnTo>
                  <a:pt x="263355" y="177503"/>
                </a:lnTo>
                <a:lnTo>
                  <a:pt x="227564" y="221054"/>
                </a:lnTo>
                <a:lnTo>
                  <a:pt x="155300" y="315849"/>
                </a:lnTo>
                <a:lnTo>
                  <a:pt x="257554" y="315849"/>
                </a:lnTo>
                <a:lnTo>
                  <a:pt x="267513" y="298682"/>
                </a:lnTo>
                <a:lnTo>
                  <a:pt x="278934" y="279259"/>
                </a:lnTo>
                <a:lnTo>
                  <a:pt x="301994" y="241067"/>
                </a:lnTo>
                <a:lnTo>
                  <a:pt x="325632" y="203657"/>
                </a:lnTo>
                <a:lnTo>
                  <a:pt x="350191" y="166922"/>
                </a:lnTo>
                <a:lnTo>
                  <a:pt x="376014" y="130755"/>
                </a:lnTo>
                <a:lnTo>
                  <a:pt x="403444" y="95049"/>
                </a:lnTo>
                <a:lnTo>
                  <a:pt x="432823" y="59696"/>
                </a:lnTo>
                <a:lnTo>
                  <a:pt x="459914" y="29842"/>
                </a:lnTo>
                <a:lnTo>
                  <a:pt x="461267" y="23247"/>
                </a:lnTo>
                <a:lnTo>
                  <a:pt x="461083" y="11724"/>
                </a:lnTo>
                <a:lnTo>
                  <a:pt x="456102" y="3765"/>
                </a:lnTo>
                <a:lnTo>
                  <a:pt x="447732" y="0"/>
                </a:lnTo>
                <a:close/>
              </a:path>
            </a:pathLst>
          </a:custGeom>
          <a:solidFill>
            <a:srgbClr val="2E53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57"/>
          <p:cNvSpPr txBox="1">
            <a:spLocks noGrp="1"/>
          </p:cNvSpPr>
          <p:nvPr>
            <p:ph type="ftr" idx="11"/>
          </p:nvPr>
        </p:nvSpPr>
        <p:spPr>
          <a:xfrm>
            <a:off x="4602293" y="151601"/>
            <a:ext cx="5114800" cy="697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 algn="r"/>
            <a:r>
              <a:rPr lang="en">
                <a:solidFill>
                  <a:schemeClr val="lt1"/>
                </a:solidFill>
              </a:rPr>
              <a:t>Survivor Impact Indicator </a:t>
            </a:r>
            <a:endParaRPr>
              <a:solidFill>
                <a:schemeClr val="lt1"/>
              </a:solidFill>
            </a:endParaRPr>
          </a:p>
          <a:p>
            <a:pPr marL="16933" algn="r"/>
            <a:r>
              <a:rPr lang="en">
                <a:solidFill>
                  <a:schemeClr val="lt1"/>
                </a:solidFill>
              </a:rPr>
              <a:t>Smurf Goal examples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8"/>
          <p:cNvSpPr txBox="1"/>
          <p:nvPr/>
        </p:nvSpPr>
        <p:spPr>
          <a:xfrm>
            <a:off x="6005923" y="460916"/>
            <a:ext cx="5379200" cy="459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 algn="ctr">
              <a:lnSpc>
                <a:spcPct val="111549"/>
              </a:lnSpc>
            </a:pPr>
            <a:endParaRPr sz="2667">
              <a:solidFill>
                <a:schemeClr val="dk1"/>
              </a:solidFill>
            </a:endParaRPr>
          </a:p>
        </p:txBody>
      </p:sp>
      <p:sp>
        <p:nvSpPr>
          <p:cNvPr id="393" name="Google Shape;393;p58"/>
          <p:cNvSpPr txBox="1">
            <a:spLocks noGrp="1"/>
          </p:cNvSpPr>
          <p:nvPr>
            <p:ph type="ftr" idx="11"/>
          </p:nvPr>
        </p:nvSpPr>
        <p:spPr>
          <a:xfrm>
            <a:off x="4602293" y="151601"/>
            <a:ext cx="5114800" cy="697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 algn="r"/>
            <a:r>
              <a:rPr lang="en">
                <a:solidFill>
                  <a:schemeClr val="lt1"/>
                </a:solidFill>
              </a:rPr>
              <a:t>Survivor Impact Indicator </a:t>
            </a:r>
            <a:endParaRPr>
              <a:solidFill>
                <a:schemeClr val="lt1"/>
              </a:solidFill>
            </a:endParaRPr>
          </a:p>
          <a:p>
            <a:pPr marL="16933" algn="r"/>
            <a:r>
              <a:rPr lang="en">
                <a:solidFill>
                  <a:schemeClr val="lt1"/>
                </a:solidFill>
              </a:rPr>
              <a:t>Smurf Goal examples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94" name="Google Shape;394;p58"/>
          <p:cNvSpPr/>
          <p:nvPr/>
        </p:nvSpPr>
        <p:spPr>
          <a:xfrm>
            <a:off x="197964" y="85333"/>
            <a:ext cx="4666640" cy="1047121"/>
          </a:xfrm>
          <a:custGeom>
            <a:avLst/>
            <a:gdLst/>
            <a:ahLst/>
            <a:cxnLst/>
            <a:rect l="l" t="t" r="r" b="b"/>
            <a:pathLst>
              <a:path w="6481445" h="1837055" extrusionOk="0">
                <a:moveTo>
                  <a:pt x="5774904" y="0"/>
                </a:moveTo>
                <a:lnTo>
                  <a:pt x="706259" y="0"/>
                </a:lnTo>
                <a:lnTo>
                  <a:pt x="648554" y="2352"/>
                </a:lnTo>
                <a:lnTo>
                  <a:pt x="592093" y="9287"/>
                </a:lnTo>
                <a:lnTo>
                  <a:pt x="537062" y="20618"/>
                </a:lnTo>
                <a:lnTo>
                  <a:pt x="483647" y="36160"/>
                </a:lnTo>
                <a:lnTo>
                  <a:pt x="432033" y="55728"/>
                </a:lnTo>
                <a:lnTo>
                  <a:pt x="382405" y="79136"/>
                </a:lnTo>
                <a:lnTo>
                  <a:pt x="334949" y="106200"/>
                </a:lnTo>
                <a:lnTo>
                  <a:pt x="289850" y="136732"/>
                </a:lnTo>
                <a:lnTo>
                  <a:pt x="247293" y="170549"/>
                </a:lnTo>
                <a:lnTo>
                  <a:pt x="207464" y="207465"/>
                </a:lnTo>
                <a:lnTo>
                  <a:pt x="170549" y="247294"/>
                </a:lnTo>
                <a:lnTo>
                  <a:pt x="136732" y="289851"/>
                </a:lnTo>
                <a:lnTo>
                  <a:pt x="106200" y="334950"/>
                </a:lnTo>
                <a:lnTo>
                  <a:pt x="79136" y="382407"/>
                </a:lnTo>
                <a:lnTo>
                  <a:pt x="55728" y="432035"/>
                </a:lnTo>
                <a:lnTo>
                  <a:pt x="36160" y="483650"/>
                </a:lnTo>
                <a:lnTo>
                  <a:pt x="20618" y="537066"/>
                </a:lnTo>
                <a:lnTo>
                  <a:pt x="9287" y="592097"/>
                </a:lnTo>
                <a:lnTo>
                  <a:pt x="2352" y="648559"/>
                </a:lnTo>
                <a:lnTo>
                  <a:pt x="0" y="706266"/>
                </a:lnTo>
                <a:lnTo>
                  <a:pt x="0" y="1130755"/>
                </a:lnTo>
                <a:lnTo>
                  <a:pt x="2352" y="1188461"/>
                </a:lnTo>
                <a:lnTo>
                  <a:pt x="9287" y="1244923"/>
                </a:lnTo>
                <a:lnTo>
                  <a:pt x="20618" y="1299954"/>
                </a:lnTo>
                <a:lnTo>
                  <a:pt x="36160" y="1353369"/>
                </a:lnTo>
                <a:lnTo>
                  <a:pt x="55728" y="1404983"/>
                </a:lnTo>
                <a:lnTo>
                  <a:pt x="79136" y="1454612"/>
                </a:lnTo>
                <a:lnTo>
                  <a:pt x="106200" y="1502068"/>
                </a:lnTo>
                <a:lnTo>
                  <a:pt x="136732" y="1547167"/>
                </a:lnTo>
                <a:lnTo>
                  <a:pt x="170549" y="1589724"/>
                </a:lnTo>
                <a:lnTo>
                  <a:pt x="207464" y="1629553"/>
                </a:lnTo>
                <a:lnTo>
                  <a:pt x="247293" y="1666468"/>
                </a:lnTo>
                <a:lnTo>
                  <a:pt x="289850" y="1700285"/>
                </a:lnTo>
                <a:lnTo>
                  <a:pt x="334949" y="1730818"/>
                </a:lnTo>
                <a:lnTo>
                  <a:pt x="382405" y="1757881"/>
                </a:lnTo>
                <a:lnTo>
                  <a:pt x="432033" y="1781289"/>
                </a:lnTo>
                <a:lnTo>
                  <a:pt x="483647" y="1800857"/>
                </a:lnTo>
                <a:lnTo>
                  <a:pt x="537062" y="1816399"/>
                </a:lnTo>
                <a:lnTo>
                  <a:pt x="592093" y="1827730"/>
                </a:lnTo>
                <a:lnTo>
                  <a:pt x="648554" y="1834665"/>
                </a:lnTo>
                <a:lnTo>
                  <a:pt x="706259" y="1837018"/>
                </a:lnTo>
                <a:lnTo>
                  <a:pt x="5774904" y="1837018"/>
                </a:lnTo>
                <a:lnTo>
                  <a:pt x="5832610" y="1834665"/>
                </a:lnTo>
                <a:lnTo>
                  <a:pt x="5889070" y="1827730"/>
                </a:lnTo>
                <a:lnTo>
                  <a:pt x="5944101" y="1816399"/>
                </a:lnTo>
                <a:lnTo>
                  <a:pt x="5997516" y="1800857"/>
                </a:lnTo>
                <a:lnTo>
                  <a:pt x="6049130" y="1781289"/>
                </a:lnTo>
                <a:lnTo>
                  <a:pt x="6098758" y="1757881"/>
                </a:lnTo>
                <a:lnTo>
                  <a:pt x="6146214" y="1730818"/>
                </a:lnTo>
                <a:lnTo>
                  <a:pt x="6191313" y="1700285"/>
                </a:lnTo>
                <a:lnTo>
                  <a:pt x="6233870" y="1666468"/>
                </a:lnTo>
                <a:lnTo>
                  <a:pt x="6273698" y="1629553"/>
                </a:lnTo>
                <a:lnTo>
                  <a:pt x="6310614" y="1589724"/>
                </a:lnTo>
                <a:lnTo>
                  <a:pt x="6344430" y="1547167"/>
                </a:lnTo>
                <a:lnTo>
                  <a:pt x="6374963" y="1502068"/>
                </a:lnTo>
                <a:lnTo>
                  <a:pt x="6402026" y="1454612"/>
                </a:lnTo>
                <a:lnTo>
                  <a:pt x="6425434" y="1404983"/>
                </a:lnTo>
                <a:lnTo>
                  <a:pt x="6445002" y="1353369"/>
                </a:lnTo>
                <a:lnTo>
                  <a:pt x="6460544" y="1299954"/>
                </a:lnTo>
                <a:lnTo>
                  <a:pt x="6471875" y="1244923"/>
                </a:lnTo>
                <a:lnTo>
                  <a:pt x="6478810" y="1188461"/>
                </a:lnTo>
                <a:lnTo>
                  <a:pt x="6481163" y="1130755"/>
                </a:lnTo>
                <a:lnTo>
                  <a:pt x="6481163" y="706266"/>
                </a:lnTo>
                <a:lnTo>
                  <a:pt x="6478810" y="648559"/>
                </a:lnTo>
                <a:lnTo>
                  <a:pt x="6471875" y="592097"/>
                </a:lnTo>
                <a:lnTo>
                  <a:pt x="6460544" y="537066"/>
                </a:lnTo>
                <a:lnTo>
                  <a:pt x="6445002" y="483650"/>
                </a:lnTo>
                <a:lnTo>
                  <a:pt x="6425434" y="432035"/>
                </a:lnTo>
                <a:lnTo>
                  <a:pt x="6402026" y="382407"/>
                </a:lnTo>
                <a:lnTo>
                  <a:pt x="6374963" y="334950"/>
                </a:lnTo>
                <a:lnTo>
                  <a:pt x="6344430" y="289851"/>
                </a:lnTo>
                <a:lnTo>
                  <a:pt x="6310614" y="247294"/>
                </a:lnTo>
                <a:lnTo>
                  <a:pt x="6273698" y="207465"/>
                </a:lnTo>
                <a:lnTo>
                  <a:pt x="6233870" y="170549"/>
                </a:lnTo>
                <a:lnTo>
                  <a:pt x="6191313" y="136732"/>
                </a:lnTo>
                <a:lnTo>
                  <a:pt x="6146214" y="106200"/>
                </a:lnTo>
                <a:lnTo>
                  <a:pt x="6098758" y="79136"/>
                </a:lnTo>
                <a:lnTo>
                  <a:pt x="6049130" y="55728"/>
                </a:lnTo>
                <a:lnTo>
                  <a:pt x="5997516" y="36160"/>
                </a:lnTo>
                <a:lnTo>
                  <a:pt x="5944101" y="20618"/>
                </a:lnTo>
                <a:lnTo>
                  <a:pt x="5889070" y="9287"/>
                </a:lnTo>
                <a:lnTo>
                  <a:pt x="5832610" y="2352"/>
                </a:lnTo>
                <a:lnTo>
                  <a:pt x="5774904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1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58"/>
          <p:cNvSpPr/>
          <p:nvPr/>
        </p:nvSpPr>
        <p:spPr>
          <a:xfrm>
            <a:off x="1156335" y="157576"/>
            <a:ext cx="0" cy="863251"/>
          </a:xfrm>
          <a:custGeom>
            <a:avLst/>
            <a:gdLst/>
            <a:ahLst/>
            <a:cxnLst/>
            <a:rect l="l" t="t" r="r" b="b"/>
            <a:pathLst>
              <a:path w="120000" h="1514475" extrusionOk="0">
                <a:moveTo>
                  <a:pt x="0" y="0"/>
                </a:moveTo>
                <a:lnTo>
                  <a:pt x="0" y="1514450"/>
                </a:lnTo>
              </a:path>
            </a:pathLst>
          </a:custGeom>
          <a:noFill/>
          <a:ln w="11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1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58"/>
          <p:cNvSpPr txBox="1"/>
          <p:nvPr/>
        </p:nvSpPr>
        <p:spPr>
          <a:xfrm>
            <a:off x="1318811" y="152067"/>
            <a:ext cx="470000" cy="91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093"/>
            <a:r>
              <a:rPr lang="en" sz="5941" b="1">
                <a:solidFill>
                  <a:srgbClr val="FFFFFF"/>
                </a:solidFill>
              </a:rPr>
              <a:t>4</a:t>
            </a:r>
            <a:endParaRPr sz="5941">
              <a:solidFill>
                <a:schemeClr val="dk1"/>
              </a:solidFill>
            </a:endParaRPr>
          </a:p>
        </p:txBody>
      </p:sp>
      <p:sp>
        <p:nvSpPr>
          <p:cNvPr id="397" name="Google Shape;397;p58"/>
          <p:cNvSpPr txBox="1"/>
          <p:nvPr/>
        </p:nvSpPr>
        <p:spPr>
          <a:xfrm>
            <a:off x="1898643" y="258554"/>
            <a:ext cx="2800000" cy="69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5093" algn="ctr">
              <a:lnSpc>
                <a:spcPct val="111666"/>
              </a:lnSpc>
            </a:pPr>
            <a:r>
              <a:rPr lang="en" sz="2020" b="1">
                <a:solidFill>
                  <a:srgbClr val="FFFFFF"/>
                </a:solidFill>
              </a:rPr>
              <a:t>Response, Care, Support and Healing</a:t>
            </a:r>
            <a:endParaRPr sz="2020">
              <a:solidFill>
                <a:schemeClr val="dk1"/>
              </a:solidFill>
            </a:endParaRPr>
          </a:p>
        </p:txBody>
      </p:sp>
      <p:sp>
        <p:nvSpPr>
          <p:cNvPr id="398" name="Google Shape;398;p58"/>
          <p:cNvSpPr/>
          <p:nvPr/>
        </p:nvSpPr>
        <p:spPr>
          <a:xfrm>
            <a:off x="369584" y="330401"/>
            <a:ext cx="624400" cy="500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1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58"/>
          <p:cNvSpPr txBox="1"/>
          <p:nvPr/>
        </p:nvSpPr>
        <p:spPr>
          <a:xfrm>
            <a:off x="1001657" y="1257336"/>
            <a:ext cx="1816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/>
            <a:r>
              <a:rPr lang="en" sz="24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Safe Spaces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0" name="Google Shape;400;p58"/>
          <p:cNvSpPr txBox="1"/>
          <p:nvPr/>
        </p:nvSpPr>
        <p:spPr>
          <a:xfrm>
            <a:off x="197967" y="3889300"/>
            <a:ext cx="5442800" cy="2774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94249"/>
            <a:r>
              <a:rPr lang="en" sz="2267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Speed of Services</a:t>
            </a:r>
            <a:endParaRPr sz="22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04792" indent="-321725">
              <a:lnSpc>
                <a:spcPct val="115000"/>
              </a:lnSpc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Zero-Waitlist: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slash the waiting time for post-crisis psychological support at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[Clinic/TCC Name]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from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[Current Weeks]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under 48 hours for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survivors.</a:t>
            </a:r>
            <a:endParaRPr sz="1467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04792" marR="67732" indent="-321725">
              <a:lnSpc>
                <a:spcPct val="111666"/>
              </a:lnSpc>
              <a:buSzPts val="1100"/>
              <a:buFont typeface="Raleway"/>
              <a:buChar char="●"/>
            </a:pP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Rapid refer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In 100 days, ensure that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 survivors are connected to a new </a:t>
            </a: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localised rapid-response network, that connects survivors on existing counseling waitlists to immediate, trauma-informed psychological ﬁrst aid via telehealth or mobile clinics.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1" name="Google Shape;401;p58"/>
          <p:cNvSpPr txBox="1"/>
          <p:nvPr/>
        </p:nvSpPr>
        <p:spPr>
          <a:xfrm>
            <a:off x="6462067" y="1250898"/>
            <a:ext cx="2748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/>
            <a:r>
              <a:rPr lang="en" sz="24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Services Provision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2" name="Google Shape;402;p58"/>
          <p:cNvSpPr txBox="1"/>
          <p:nvPr/>
        </p:nvSpPr>
        <p:spPr>
          <a:xfrm>
            <a:off x="5640767" y="1555938"/>
            <a:ext cx="6434000" cy="5097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0990" indent="-245527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Dignity Kit: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source and distribute fully stocked emergency dignity packs (clothing, toiletries, taxi fare) to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survivors at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[Local Police Station/Clinic]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immediately upon reporting an incident, ensuring zero survivors have to leave in torn clothing.</a:t>
            </a:r>
            <a:endParaRPr sz="1467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80990" indent="-245527">
              <a:lnSpc>
                <a:spcPct val="111666"/>
              </a:lnSpc>
              <a:buSzPts val="1100"/>
              <a:buFont typeface="Raleway"/>
              <a:buChar char="●"/>
            </a:pPr>
            <a:r>
              <a:rPr lang="en" sz="1467" b="1" dirty="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More hands:</a:t>
            </a:r>
            <a:r>
              <a:rPr lang="en" sz="1467" dirty="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 Increase the number of support services in the referral network system and the number of people receiving the services form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 Number]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467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80990" indent="-245527">
              <a:lnSpc>
                <a:spcPct val="115000"/>
              </a:lnSpc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Golden Hour: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ensure that 100% of survivors arriving at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[Hospital/TCC]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receive comprehensive medical care and evidence collection (PEP/rape kit) within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Hours]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up from the current baseline of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[Current Time]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467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80990" indent="-245527">
              <a:lnSpc>
                <a:spcPct val="115000"/>
              </a:lnSpc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First Responder Care: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ensure that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frontline nurses and SAPS officers working in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[District]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receive dedicated secondary-trauma debriefing sessions, directly reducing staff burnout and improving the quality of care survivors receive.</a:t>
            </a:r>
            <a:endParaRPr sz="1467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80990" marR="67732" indent="-245527">
              <a:lnSpc>
                <a:spcPct val="111666"/>
              </a:lnSpc>
              <a:buSzPts val="1100"/>
              <a:buFont typeface="Raleway"/>
              <a:buChar char="●"/>
            </a:pPr>
            <a:r>
              <a:rPr lang="en" sz="1467" b="1" dirty="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After care: </a:t>
            </a:r>
            <a:r>
              <a:rPr lang="en" sz="1467" dirty="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number of survivors who access healing support services as part of the post-crisis response form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 Number]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467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467" dirty="0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3" name="Google Shape;403;p58"/>
          <p:cNvSpPr/>
          <p:nvPr/>
        </p:nvSpPr>
        <p:spPr>
          <a:xfrm>
            <a:off x="197971" y="1417209"/>
            <a:ext cx="447180" cy="346659"/>
          </a:xfrm>
          <a:custGeom>
            <a:avLst/>
            <a:gdLst/>
            <a:ahLst/>
            <a:cxnLst/>
            <a:rect l="l" t="t" r="r" b="b"/>
            <a:pathLst>
              <a:path w="554355" h="541654" extrusionOk="0">
                <a:moveTo>
                  <a:pt x="515215" y="471452"/>
                </a:moveTo>
                <a:lnTo>
                  <a:pt x="507843" y="430022"/>
                </a:lnTo>
                <a:lnTo>
                  <a:pt x="477968" y="405011"/>
                </a:lnTo>
                <a:lnTo>
                  <a:pt x="438662" y="399247"/>
                </a:lnTo>
                <a:lnTo>
                  <a:pt x="426548" y="400472"/>
                </a:lnTo>
                <a:lnTo>
                  <a:pt x="414720" y="402548"/>
                </a:lnTo>
                <a:lnTo>
                  <a:pt x="403055" y="405043"/>
                </a:lnTo>
                <a:lnTo>
                  <a:pt x="391428" y="407524"/>
                </a:lnTo>
                <a:lnTo>
                  <a:pt x="379714" y="409559"/>
                </a:lnTo>
                <a:lnTo>
                  <a:pt x="380949" y="405648"/>
                </a:lnTo>
                <a:lnTo>
                  <a:pt x="384471" y="399885"/>
                </a:lnTo>
                <a:lnTo>
                  <a:pt x="415751" y="363258"/>
                </a:lnTo>
                <a:lnTo>
                  <a:pt x="449324" y="328459"/>
                </a:lnTo>
                <a:lnTo>
                  <a:pt x="483053" y="294796"/>
                </a:lnTo>
                <a:lnTo>
                  <a:pt x="501845" y="276282"/>
                </a:lnTo>
                <a:lnTo>
                  <a:pt x="509281" y="268945"/>
                </a:lnTo>
                <a:lnTo>
                  <a:pt x="517855" y="260868"/>
                </a:lnTo>
                <a:lnTo>
                  <a:pt x="527153" y="252409"/>
                </a:lnTo>
                <a:lnTo>
                  <a:pt x="536296" y="243468"/>
                </a:lnTo>
                <a:lnTo>
                  <a:pt x="544408" y="233944"/>
                </a:lnTo>
                <a:lnTo>
                  <a:pt x="550612" y="223737"/>
                </a:lnTo>
                <a:lnTo>
                  <a:pt x="554031" y="212747"/>
                </a:lnTo>
                <a:lnTo>
                  <a:pt x="551850" y="199122"/>
                </a:lnTo>
                <a:lnTo>
                  <a:pt x="546464" y="187981"/>
                </a:lnTo>
                <a:lnTo>
                  <a:pt x="538599" y="179557"/>
                </a:lnTo>
                <a:lnTo>
                  <a:pt x="528981" y="174085"/>
                </a:lnTo>
                <a:lnTo>
                  <a:pt x="518336" y="171801"/>
                </a:lnTo>
                <a:lnTo>
                  <a:pt x="507389" y="172939"/>
                </a:lnTo>
                <a:lnTo>
                  <a:pt x="476740" y="198488"/>
                </a:lnTo>
                <a:lnTo>
                  <a:pt x="443389" y="230777"/>
                </a:lnTo>
                <a:lnTo>
                  <a:pt x="407871" y="266318"/>
                </a:lnTo>
                <a:lnTo>
                  <a:pt x="396595" y="277643"/>
                </a:lnTo>
                <a:lnTo>
                  <a:pt x="367594" y="306321"/>
                </a:lnTo>
                <a:lnTo>
                  <a:pt x="350536" y="321453"/>
                </a:lnTo>
                <a:lnTo>
                  <a:pt x="340726" y="300255"/>
                </a:lnTo>
                <a:lnTo>
                  <a:pt x="347808" y="291919"/>
                </a:lnTo>
                <a:lnTo>
                  <a:pt x="356913" y="282435"/>
                </a:lnTo>
                <a:lnTo>
                  <a:pt x="366978" y="272555"/>
                </a:lnTo>
                <a:lnTo>
                  <a:pt x="376937" y="263035"/>
                </a:lnTo>
                <a:lnTo>
                  <a:pt x="385727" y="254628"/>
                </a:lnTo>
                <a:lnTo>
                  <a:pt x="484791" y="155570"/>
                </a:lnTo>
                <a:lnTo>
                  <a:pt x="490695" y="150010"/>
                </a:lnTo>
                <a:lnTo>
                  <a:pt x="497740" y="143120"/>
                </a:lnTo>
                <a:lnTo>
                  <a:pt x="504771" y="134972"/>
                </a:lnTo>
                <a:lnTo>
                  <a:pt x="510631" y="125633"/>
                </a:lnTo>
                <a:lnTo>
                  <a:pt x="514164" y="115174"/>
                </a:lnTo>
                <a:lnTo>
                  <a:pt x="514212" y="103663"/>
                </a:lnTo>
                <a:lnTo>
                  <a:pt x="509620" y="91169"/>
                </a:lnTo>
                <a:lnTo>
                  <a:pt x="503162" y="82026"/>
                </a:lnTo>
                <a:lnTo>
                  <a:pt x="496167" y="76010"/>
                </a:lnTo>
                <a:lnTo>
                  <a:pt x="488724" y="72802"/>
                </a:lnTo>
                <a:lnTo>
                  <a:pt x="480924" y="72088"/>
                </a:lnTo>
                <a:lnTo>
                  <a:pt x="472858" y="73549"/>
                </a:lnTo>
                <a:lnTo>
                  <a:pt x="439738" y="94812"/>
                </a:lnTo>
                <a:lnTo>
                  <a:pt x="409593" y="125536"/>
                </a:lnTo>
                <a:lnTo>
                  <a:pt x="403200" y="132318"/>
                </a:lnTo>
                <a:lnTo>
                  <a:pt x="397445" y="138107"/>
                </a:lnTo>
                <a:lnTo>
                  <a:pt x="297271" y="235509"/>
                </a:lnTo>
                <a:lnTo>
                  <a:pt x="287681" y="230522"/>
                </a:lnTo>
                <a:lnTo>
                  <a:pt x="289772" y="231523"/>
                </a:lnTo>
                <a:lnTo>
                  <a:pt x="282000" y="221673"/>
                </a:lnTo>
                <a:lnTo>
                  <a:pt x="287140" y="213197"/>
                </a:lnTo>
                <a:lnTo>
                  <a:pt x="295908" y="203167"/>
                </a:lnTo>
                <a:lnTo>
                  <a:pt x="306426" y="192705"/>
                </a:lnTo>
                <a:lnTo>
                  <a:pt x="316818" y="182933"/>
                </a:lnTo>
                <a:lnTo>
                  <a:pt x="325208" y="174971"/>
                </a:lnTo>
                <a:lnTo>
                  <a:pt x="416427" y="84070"/>
                </a:lnTo>
                <a:lnTo>
                  <a:pt x="424184" y="74195"/>
                </a:lnTo>
                <a:lnTo>
                  <a:pt x="429264" y="63081"/>
                </a:lnTo>
                <a:lnTo>
                  <a:pt x="431003" y="51427"/>
                </a:lnTo>
                <a:lnTo>
                  <a:pt x="428737" y="39930"/>
                </a:lnTo>
                <a:lnTo>
                  <a:pt x="421803" y="29290"/>
                </a:lnTo>
                <a:lnTo>
                  <a:pt x="411764" y="23687"/>
                </a:lnTo>
                <a:lnTo>
                  <a:pt x="401968" y="20920"/>
                </a:lnTo>
                <a:lnTo>
                  <a:pt x="392383" y="20695"/>
                </a:lnTo>
                <a:lnTo>
                  <a:pt x="382980" y="22719"/>
                </a:lnTo>
                <a:lnTo>
                  <a:pt x="346564" y="47456"/>
                </a:lnTo>
                <a:lnTo>
                  <a:pt x="319649" y="75280"/>
                </a:lnTo>
                <a:lnTo>
                  <a:pt x="310589" y="84759"/>
                </a:lnTo>
                <a:lnTo>
                  <a:pt x="300594" y="94832"/>
                </a:lnTo>
                <a:lnTo>
                  <a:pt x="291387" y="104113"/>
                </a:lnTo>
                <a:lnTo>
                  <a:pt x="282681" y="112864"/>
                </a:lnTo>
                <a:lnTo>
                  <a:pt x="274188" y="121347"/>
                </a:lnTo>
                <a:lnTo>
                  <a:pt x="265623" y="129823"/>
                </a:lnTo>
                <a:lnTo>
                  <a:pt x="255867" y="139280"/>
                </a:lnTo>
                <a:lnTo>
                  <a:pt x="246014" y="148783"/>
                </a:lnTo>
                <a:lnTo>
                  <a:pt x="236467" y="158165"/>
                </a:lnTo>
                <a:lnTo>
                  <a:pt x="227632" y="167257"/>
                </a:lnTo>
                <a:lnTo>
                  <a:pt x="219915" y="175889"/>
                </a:lnTo>
                <a:lnTo>
                  <a:pt x="189008" y="174679"/>
                </a:lnTo>
                <a:lnTo>
                  <a:pt x="295831" y="66809"/>
                </a:lnTo>
                <a:lnTo>
                  <a:pt x="306602" y="53885"/>
                </a:lnTo>
                <a:lnTo>
                  <a:pt x="312408" y="41878"/>
                </a:lnTo>
                <a:lnTo>
                  <a:pt x="314038" y="30983"/>
                </a:lnTo>
                <a:lnTo>
                  <a:pt x="312284" y="21394"/>
                </a:lnTo>
                <a:lnTo>
                  <a:pt x="307935" y="13307"/>
                </a:lnTo>
                <a:lnTo>
                  <a:pt x="301782" y="6915"/>
                </a:lnTo>
                <a:lnTo>
                  <a:pt x="294615" y="2414"/>
                </a:lnTo>
                <a:lnTo>
                  <a:pt x="287226" y="0"/>
                </a:lnTo>
                <a:lnTo>
                  <a:pt x="277969" y="480"/>
                </a:lnTo>
                <a:lnTo>
                  <a:pt x="245003" y="19709"/>
                </a:lnTo>
                <a:lnTo>
                  <a:pt x="212339" y="50943"/>
                </a:lnTo>
                <a:lnTo>
                  <a:pt x="195871" y="69118"/>
                </a:lnTo>
                <a:lnTo>
                  <a:pt x="185981" y="79488"/>
                </a:lnTo>
                <a:lnTo>
                  <a:pt x="178091" y="86822"/>
                </a:lnTo>
                <a:lnTo>
                  <a:pt x="169035" y="96044"/>
                </a:lnTo>
                <a:lnTo>
                  <a:pt x="59394" y="206118"/>
                </a:lnTo>
                <a:lnTo>
                  <a:pt x="27172" y="242608"/>
                </a:lnTo>
                <a:lnTo>
                  <a:pt x="6962" y="284240"/>
                </a:lnTo>
                <a:lnTo>
                  <a:pt x="0" y="336980"/>
                </a:lnTo>
                <a:lnTo>
                  <a:pt x="1722" y="354226"/>
                </a:lnTo>
                <a:lnTo>
                  <a:pt x="16952" y="403863"/>
                </a:lnTo>
                <a:lnTo>
                  <a:pt x="44175" y="448698"/>
                </a:lnTo>
                <a:lnTo>
                  <a:pt x="79403" y="486614"/>
                </a:lnTo>
                <a:lnTo>
                  <a:pt x="118649" y="515489"/>
                </a:lnTo>
                <a:lnTo>
                  <a:pt x="157926" y="533203"/>
                </a:lnTo>
                <a:lnTo>
                  <a:pt x="201720" y="541042"/>
                </a:lnTo>
                <a:lnTo>
                  <a:pt x="215618" y="541326"/>
                </a:lnTo>
                <a:lnTo>
                  <a:pt x="229216" y="540623"/>
                </a:lnTo>
                <a:lnTo>
                  <a:pt x="268520" y="533648"/>
                </a:lnTo>
                <a:lnTo>
                  <a:pt x="306225" y="521605"/>
                </a:lnTo>
                <a:lnTo>
                  <a:pt x="343151" y="507357"/>
                </a:lnTo>
                <a:lnTo>
                  <a:pt x="355428" y="502612"/>
                </a:lnTo>
                <a:lnTo>
                  <a:pt x="392593" y="489880"/>
                </a:lnTo>
                <a:lnTo>
                  <a:pt x="443028" y="480825"/>
                </a:lnTo>
                <a:lnTo>
                  <a:pt x="472597" y="478828"/>
                </a:lnTo>
                <a:lnTo>
                  <a:pt x="486844" y="477611"/>
                </a:lnTo>
                <a:lnTo>
                  <a:pt x="499550" y="475956"/>
                </a:lnTo>
                <a:lnTo>
                  <a:pt x="509826" y="473644"/>
                </a:lnTo>
                <a:lnTo>
                  <a:pt x="515215" y="471452"/>
                </a:lnTo>
                <a:close/>
              </a:path>
            </a:pathLst>
          </a:custGeom>
          <a:noFill/>
          <a:ln w="66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4" name="Google Shape;404;p58"/>
          <p:cNvSpPr/>
          <p:nvPr/>
        </p:nvSpPr>
        <p:spPr>
          <a:xfrm>
            <a:off x="294992" y="1233999"/>
            <a:ext cx="447600" cy="258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5" name="Google Shape;405;p58"/>
          <p:cNvSpPr/>
          <p:nvPr/>
        </p:nvSpPr>
        <p:spPr>
          <a:xfrm>
            <a:off x="532017" y="1282307"/>
            <a:ext cx="156743" cy="124359"/>
          </a:xfrm>
          <a:custGeom>
            <a:avLst/>
            <a:gdLst/>
            <a:ahLst/>
            <a:cxnLst/>
            <a:rect l="l" t="t" r="r" b="b"/>
            <a:pathLst>
              <a:path w="194309" h="194310" extrusionOk="0">
                <a:moveTo>
                  <a:pt x="9494" y="182983"/>
                </a:moveTo>
                <a:lnTo>
                  <a:pt x="2245" y="135643"/>
                </a:lnTo>
                <a:lnTo>
                  <a:pt x="0" y="95873"/>
                </a:lnTo>
                <a:lnTo>
                  <a:pt x="375" y="82776"/>
                </a:lnTo>
                <a:lnTo>
                  <a:pt x="10086" y="36043"/>
                </a:lnTo>
                <a:lnTo>
                  <a:pt x="45689" y="4316"/>
                </a:lnTo>
                <a:lnTo>
                  <a:pt x="66710" y="0"/>
                </a:lnTo>
                <a:lnTo>
                  <a:pt x="76860" y="787"/>
                </a:lnTo>
                <a:lnTo>
                  <a:pt x="110857" y="21767"/>
                </a:lnTo>
                <a:lnTo>
                  <a:pt x="124387" y="54050"/>
                </a:lnTo>
                <a:lnTo>
                  <a:pt x="139894" y="61652"/>
                </a:lnTo>
                <a:lnTo>
                  <a:pt x="173112" y="80799"/>
                </a:lnTo>
                <a:lnTo>
                  <a:pt x="193742" y="126373"/>
                </a:lnTo>
                <a:lnTo>
                  <a:pt x="193156" y="138948"/>
                </a:lnTo>
                <a:lnTo>
                  <a:pt x="170441" y="175248"/>
                </a:lnTo>
                <a:lnTo>
                  <a:pt x="123005" y="191082"/>
                </a:lnTo>
                <a:lnTo>
                  <a:pt x="81315" y="193744"/>
                </a:lnTo>
                <a:lnTo>
                  <a:pt x="67349" y="193174"/>
                </a:lnTo>
                <a:lnTo>
                  <a:pt x="53693" y="191969"/>
                </a:lnTo>
                <a:lnTo>
                  <a:pt x="40549" y="190183"/>
                </a:lnTo>
                <a:lnTo>
                  <a:pt x="28125" y="187873"/>
                </a:lnTo>
                <a:lnTo>
                  <a:pt x="16626" y="185094"/>
                </a:lnTo>
                <a:lnTo>
                  <a:pt x="9494" y="182983"/>
                </a:lnTo>
                <a:close/>
              </a:path>
            </a:pathLst>
          </a:custGeom>
          <a:noFill/>
          <a:ln w="6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6" name="Google Shape;406;p58"/>
          <p:cNvSpPr/>
          <p:nvPr/>
        </p:nvSpPr>
        <p:spPr>
          <a:xfrm>
            <a:off x="294970" y="1233986"/>
            <a:ext cx="448204" cy="257657"/>
          </a:xfrm>
          <a:custGeom>
            <a:avLst/>
            <a:gdLst/>
            <a:ahLst/>
            <a:cxnLst/>
            <a:rect l="l" t="t" r="r" b="b"/>
            <a:pathLst>
              <a:path w="555625" h="402589" extrusionOk="0">
                <a:moveTo>
                  <a:pt x="39613" y="68694"/>
                </a:moveTo>
                <a:lnTo>
                  <a:pt x="47634" y="111229"/>
                </a:lnTo>
                <a:lnTo>
                  <a:pt x="78293" y="136165"/>
                </a:lnTo>
                <a:lnTo>
                  <a:pt x="106274" y="140969"/>
                </a:lnTo>
                <a:lnTo>
                  <a:pt x="119218" y="140812"/>
                </a:lnTo>
                <a:lnTo>
                  <a:pt x="131621" y="139487"/>
                </a:lnTo>
                <a:lnTo>
                  <a:pt x="143600" y="137397"/>
                </a:lnTo>
                <a:lnTo>
                  <a:pt x="155273" y="134946"/>
                </a:lnTo>
                <a:lnTo>
                  <a:pt x="166756" y="132537"/>
                </a:lnTo>
                <a:lnTo>
                  <a:pt x="178167" y="130574"/>
                </a:lnTo>
                <a:lnTo>
                  <a:pt x="175462" y="135775"/>
                </a:lnTo>
                <a:lnTo>
                  <a:pt x="170103" y="143081"/>
                </a:lnTo>
                <a:lnTo>
                  <a:pt x="142889" y="173489"/>
                </a:lnTo>
                <a:lnTo>
                  <a:pt x="109031" y="207919"/>
                </a:lnTo>
                <a:lnTo>
                  <a:pt x="89155" y="227578"/>
                </a:lnTo>
                <a:lnTo>
                  <a:pt x="81463" y="235175"/>
                </a:lnTo>
                <a:lnTo>
                  <a:pt x="71393" y="245297"/>
                </a:lnTo>
                <a:lnTo>
                  <a:pt x="62010" y="254768"/>
                </a:lnTo>
                <a:lnTo>
                  <a:pt x="53123" y="263750"/>
                </a:lnTo>
                <a:lnTo>
                  <a:pt x="44544" y="272404"/>
                </a:lnTo>
                <a:lnTo>
                  <a:pt x="36080" y="280890"/>
                </a:lnTo>
                <a:lnTo>
                  <a:pt x="27542" y="289368"/>
                </a:lnTo>
                <a:lnTo>
                  <a:pt x="18454" y="298742"/>
                </a:lnTo>
                <a:lnTo>
                  <a:pt x="10683" y="308059"/>
                </a:lnTo>
                <a:lnTo>
                  <a:pt x="4702" y="317327"/>
                </a:lnTo>
                <a:lnTo>
                  <a:pt x="983" y="326555"/>
                </a:lnTo>
                <a:lnTo>
                  <a:pt x="0" y="335748"/>
                </a:lnTo>
                <a:lnTo>
                  <a:pt x="2224" y="344915"/>
                </a:lnTo>
                <a:lnTo>
                  <a:pt x="8129" y="354064"/>
                </a:lnTo>
                <a:lnTo>
                  <a:pt x="18188" y="363202"/>
                </a:lnTo>
                <a:lnTo>
                  <a:pt x="31407" y="358320"/>
                </a:lnTo>
                <a:lnTo>
                  <a:pt x="40240" y="350277"/>
                </a:lnTo>
                <a:lnTo>
                  <a:pt x="51271" y="339012"/>
                </a:lnTo>
                <a:lnTo>
                  <a:pt x="59581" y="330691"/>
                </a:lnTo>
                <a:lnTo>
                  <a:pt x="67189" y="323235"/>
                </a:lnTo>
                <a:lnTo>
                  <a:pt x="78678" y="311678"/>
                </a:lnTo>
                <a:lnTo>
                  <a:pt x="89334" y="300521"/>
                </a:lnTo>
                <a:lnTo>
                  <a:pt x="99403" y="290030"/>
                </a:lnTo>
                <a:lnTo>
                  <a:pt x="128567" y="265196"/>
                </a:lnTo>
                <a:lnTo>
                  <a:pt x="161365" y="255894"/>
                </a:lnTo>
                <a:lnTo>
                  <a:pt x="174261" y="257482"/>
                </a:lnTo>
                <a:lnTo>
                  <a:pt x="188513" y="262583"/>
                </a:lnTo>
                <a:lnTo>
                  <a:pt x="199065" y="269694"/>
                </a:lnTo>
                <a:lnTo>
                  <a:pt x="207314" y="278409"/>
                </a:lnTo>
                <a:lnTo>
                  <a:pt x="214656" y="288322"/>
                </a:lnTo>
                <a:lnTo>
                  <a:pt x="225724" y="285623"/>
                </a:lnTo>
                <a:lnTo>
                  <a:pt x="236269" y="281698"/>
                </a:lnTo>
                <a:lnTo>
                  <a:pt x="246948" y="277597"/>
                </a:lnTo>
                <a:lnTo>
                  <a:pt x="258415" y="274369"/>
                </a:lnTo>
                <a:lnTo>
                  <a:pt x="300279" y="279841"/>
                </a:lnTo>
                <a:lnTo>
                  <a:pt x="329964" y="305352"/>
                </a:lnTo>
                <a:lnTo>
                  <a:pt x="338833" y="330024"/>
                </a:lnTo>
                <a:lnTo>
                  <a:pt x="354354" y="329944"/>
                </a:lnTo>
                <a:lnTo>
                  <a:pt x="391456" y="338968"/>
                </a:lnTo>
                <a:lnTo>
                  <a:pt x="418561" y="374168"/>
                </a:lnTo>
                <a:lnTo>
                  <a:pt x="422389" y="402445"/>
                </a:lnTo>
                <a:lnTo>
                  <a:pt x="429526" y="398893"/>
                </a:lnTo>
                <a:lnTo>
                  <a:pt x="460880" y="371501"/>
                </a:lnTo>
                <a:lnTo>
                  <a:pt x="481980" y="350147"/>
                </a:lnTo>
                <a:lnTo>
                  <a:pt x="490163" y="341800"/>
                </a:lnTo>
                <a:lnTo>
                  <a:pt x="522971" y="304920"/>
                </a:lnTo>
                <a:lnTo>
                  <a:pt x="543064" y="271017"/>
                </a:lnTo>
                <a:lnTo>
                  <a:pt x="554025" y="231335"/>
                </a:lnTo>
                <a:lnTo>
                  <a:pt x="555357" y="204737"/>
                </a:lnTo>
                <a:lnTo>
                  <a:pt x="554420" y="191714"/>
                </a:lnTo>
                <a:lnTo>
                  <a:pt x="545877" y="154078"/>
                </a:lnTo>
                <a:lnTo>
                  <a:pt x="529910" y="119183"/>
                </a:lnTo>
                <a:lnTo>
                  <a:pt x="508035" y="87785"/>
                </a:lnTo>
                <a:lnTo>
                  <a:pt x="472257" y="52812"/>
                </a:lnTo>
                <a:lnTo>
                  <a:pt x="433543" y="26068"/>
                </a:lnTo>
                <a:lnTo>
                  <a:pt x="392435" y="7931"/>
                </a:lnTo>
                <a:lnTo>
                  <a:pt x="347170" y="132"/>
                </a:lnTo>
                <a:lnTo>
                  <a:pt x="334998" y="0"/>
                </a:lnTo>
                <a:lnTo>
                  <a:pt x="322428" y="649"/>
                </a:lnTo>
                <a:lnTo>
                  <a:pt x="282058" y="7554"/>
                </a:lnTo>
                <a:lnTo>
                  <a:pt x="242597" y="20517"/>
                </a:lnTo>
                <a:lnTo>
                  <a:pt x="208038" y="34852"/>
                </a:lnTo>
                <a:lnTo>
                  <a:pt x="196648" y="39507"/>
                </a:lnTo>
                <a:lnTo>
                  <a:pt x="146372" y="53813"/>
                </a:lnTo>
                <a:lnTo>
                  <a:pt x="100442" y="59871"/>
                </a:lnTo>
                <a:lnTo>
                  <a:pt x="85627" y="61474"/>
                </a:lnTo>
                <a:lnTo>
                  <a:pt x="71920" y="62980"/>
                </a:lnTo>
                <a:lnTo>
                  <a:pt x="59838" y="64457"/>
                </a:lnTo>
                <a:lnTo>
                  <a:pt x="49897" y="65970"/>
                </a:lnTo>
                <a:lnTo>
                  <a:pt x="42614" y="67587"/>
                </a:lnTo>
                <a:lnTo>
                  <a:pt x="39613" y="68694"/>
                </a:lnTo>
                <a:close/>
              </a:path>
            </a:pathLst>
          </a:custGeom>
          <a:noFill/>
          <a:ln w="7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7" name="Google Shape;407;p58"/>
          <p:cNvSpPr txBox="1"/>
          <p:nvPr/>
        </p:nvSpPr>
        <p:spPr>
          <a:xfrm>
            <a:off x="141167" y="1774400"/>
            <a:ext cx="5379200" cy="204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0990" indent="-321725">
              <a:lnSpc>
                <a:spcPct val="111666"/>
              </a:lnSpc>
              <a:buSzPts val="1100"/>
              <a:buFont typeface="Raleway"/>
              <a:buChar char="●"/>
            </a:pPr>
            <a:r>
              <a:rPr lang="en" sz="1467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More care</a:t>
            </a: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: Increase the number of survivors who come forward to receive support services after a GBV/bullying experience form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80990" indent="-321725">
              <a:lnSpc>
                <a:spcPct val="111666"/>
              </a:lnSpc>
              <a:buSzPts val="1100"/>
              <a:buFont typeface="Raleway"/>
              <a:buChar char="●"/>
            </a:pPr>
            <a:r>
              <a:rPr lang="en" sz="1467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More space </a:t>
            </a: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- Create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of new or temporary safe houses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80990" indent="-321725">
              <a:lnSpc>
                <a:spcPct val="115000"/>
              </a:lnSpc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Rapid Shelter: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successfully place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high-risk survivors into verified safe houses or shelters within 12 hours of their initial distress call 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408" name="Google Shape;408;p58"/>
          <p:cNvGrpSpPr/>
          <p:nvPr/>
        </p:nvGrpSpPr>
        <p:grpSpPr>
          <a:xfrm>
            <a:off x="5756778" y="1204675"/>
            <a:ext cx="540684" cy="462044"/>
            <a:chOff x="4317583" y="808569"/>
            <a:chExt cx="405513" cy="346533"/>
          </a:xfrm>
        </p:grpSpPr>
        <p:sp>
          <p:nvSpPr>
            <p:cNvPr id="409" name="Google Shape;409;p58"/>
            <p:cNvSpPr/>
            <p:nvPr/>
          </p:nvSpPr>
          <p:spPr>
            <a:xfrm>
              <a:off x="4419598" y="808569"/>
              <a:ext cx="303498" cy="223114"/>
            </a:xfrm>
            <a:custGeom>
              <a:avLst/>
              <a:gdLst/>
              <a:ahLst/>
              <a:cxnLst/>
              <a:rect l="l" t="t" r="r" b="b"/>
              <a:pathLst>
                <a:path w="501650" h="464820" extrusionOk="0">
                  <a:moveTo>
                    <a:pt x="133283" y="83824"/>
                  </a:moveTo>
                  <a:lnTo>
                    <a:pt x="123301" y="83705"/>
                  </a:lnTo>
                  <a:lnTo>
                    <a:pt x="110708" y="83450"/>
                  </a:lnTo>
                  <a:lnTo>
                    <a:pt x="96420" y="83210"/>
                  </a:lnTo>
                  <a:lnTo>
                    <a:pt x="52555" y="84098"/>
                  </a:lnTo>
                  <a:lnTo>
                    <a:pt x="11168" y="103587"/>
                  </a:lnTo>
                  <a:lnTo>
                    <a:pt x="854" y="154373"/>
                  </a:lnTo>
                  <a:lnTo>
                    <a:pt x="875" y="170934"/>
                  </a:lnTo>
                  <a:lnTo>
                    <a:pt x="875" y="336760"/>
                  </a:lnTo>
                  <a:lnTo>
                    <a:pt x="296" y="349473"/>
                  </a:lnTo>
                  <a:lnTo>
                    <a:pt x="0" y="361964"/>
                  </a:lnTo>
                  <a:lnTo>
                    <a:pt x="2151" y="372025"/>
                  </a:lnTo>
                  <a:lnTo>
                    <a:pt x="8912" y="377446"/>
                  </a:lnTo>
                  <a:lnTo>
                    <a:pt x="11656" y="372987"/>
                  </a:lnTo>
                  <a:lnTo>
                    <a:pt x="18193" y="331679"/>
                  </a:lnTo>
                  <a:lnTo>
                    <a:pt x="19723" y="284256"/>
                  </a:lnTo>
                  <a:lnTo>
                    <a:pt x="19836" y="266880"/>
                  </a:lnTo>
                  <a:lnTo>
                    <a:pt x="19826" y="249207"/>
                  </a:lnTo>
                  <a:lnTo>
                    <a:pt x="19740" y="231531"/>
                  </a:lnTo>
                  <a:lnTo>
                    <a:pt x="19624" y="214145"/>
                  </a:lnTo>
                  <a:lnTo>
                    <a:pt x="19522" y="197342"/>
                  </a:lnTo>
                  <a:lnTo>
                    <a:pt x="19769" y="153360"/>
                  </a:lnTo>
                  <a:lnTo>
                    <a:pt x="29482" y="111838"/>
                  </a:lnTo>
                  <a:lnTo>
                    <a:pt x="60420" y="102484"/>
                  </a:lnTo>
                  <a:lnTo>
                    <a:pt x="73176" y="102562"/>
                  </a:lnTo>
                  <a:lnTo>
                    <a:pt x="86411" y="102987"/>
                  </a:lnTo>
                  <a:lnTo>
                    <a:pt x="100049" y="103008"/>
                  </a:lnTo>
                  <a:lnTo>
                    <a:pt x="139812" y="103056"/>
                  </a:lnTo>
                  <a:lnTo>
                    <a:pt x="178165" y="103082"/>
                  </a:lnTo>
                  <a:lnTo>
                    <a:pt x="227808" y="103096"/>
                  </a:lnTo>
                  <a:lnTo>
                    <a:pt x="264446" y="103098"/>
                  </a:lnTo>
                  <a:lnTo>
                    <a:pt x="277696" y="103074"/>
                  </a:lnTo>
                  <a:lnTo>
                    <a:pt x="290868" y="103008"/>
                  </a:lnTo>
                  <a:lnTo>
                    <a:pt x="303962" y="102913"/>
                  </a:lnTo>
                  <a:lnTo>
                    <a:pt x="316976" y="102797"/>
                  </a:lnTo>
                  <a:lnTo>
                    <a:pt x="329910" y="102672"/>
                  </a:lnTo>
                  <a:lnTo>
                    <a:pt x="342763" y="102549"/>
                  </a:lnTo>
                  <a:lnTo>
                    <a:pt x="355533" y="102438"/>
                  </a:lnTo>
                  <a:lnTo>
                    <a:pt x="368219" y="102350"/>
                  </a:lnTo>
                  <a:lnTo>
                    <a:pt x="380820" y="102295"/>
                  </a:lnTo>
                  <a:lnTo>
                    <a:pt x="393336" y="102285"/>
                  </a:lnTo>
                  <a:lnTo>
                    <a:pt x="405765" y="102330"/>
                  </a:lnTo>
                  <a:lnTo>
                    <a:pt x="458537" y="104991"/>
                  </a:lnTo>
                  <a:lnTo>
                    <a:pt x="481731" y="138920"/>
                  </a:lnTo>
                  <a:lnTo>
                    <a:pt x="482079" y="159222"/>
                  </a:lnTo>
                  <a:lnTo>
                    <a:pt x="482114" y="168539"/>
                  </a:lnTo>
                  <a:lnTo>
                    <a:pt x="482169" y="180007"/>
                  </a:lnTo>
                  <a:lnTo>
                    <a:pt x="482237" y="193335"/>
                  </a:lnTo>
                  <a:lnTo>
                    <a:pt x="482314" y="208230"/>
                  </a:lnTo>
                  <a:lnTo>
                    <a:pt x="482395" y="224400"/>
                  </a:lnTo>
                  <a:lnTo>
                    <a:pt x="482606" y="277643"/>
                  </a:lnTo>
                  <a:lnTo>
                    <a:pt x="482671" y="314161"/>
                  </a:lnTo>
                  <a:lnTo>
                    <a:pt x="482664" y="331851"/>
                  </a:lnTo>
                  <a:lnTo>
                    <a:pt x="482430" y="379139"/>
                  </a:lnTo>
                  <a:lnTo>
                    <a:pt x="481422" y="417799"/>
                  </a:lnTo>
                  <a:lnTo>
                    <a:pt x="447680" y="444262"/>
                  </a:lnTo>
                  <a:lnTo>
                    <a:pt x="434985" y="444500"/>
                  </a:lnTo>
                  <a:lnTo>
                    <a:pt x="421562" y="444270"/>
                  </a:lnTo>
                  <a:lnTo>
                    <a:pt x="196265" y="444241"/>
                  </a:lnTo>
                  <a:lnTo>
                    <a:pt x="183704" y="443760"/>
                  </a:lnTo>
                  <a:lnTo>
                    <a:pt x="172666" y="444751"/>
                  </a:lnTo>
                  <a:lnTo>
                    <a:pt x="166179" y="450752"/>
                  </a:lnTo>
                  <a:lnTo>
                    <a:pt x="173118" y="456158"/>
                  </a:lnTo>
                  <a:lnTo>
                    <a:pt x="183975" y="459889"/>
                  </a:lnTo>
                  <a:lnTo>
                    <a:pt x="197606" y="462238"/>
                  </a:lnTo>
                  <a:lnTo>
                    <a:pt x="212866" y="463498"/>
                  </a:lnTo>
                  <a:lnTo>
                    <a:pt x="228610" y="463961"/>
                  </a:lnTo>
                  <a:lnTo>
                    <a:pt x="243692" y="463922"/>
                  </a:lnTo>
                  <a:lnTo>
                    <a:pt x="256969" y="463672"/>
                  </a:lnTo>
                  <a:lnTo>
                    <a:pt x="267295" y="463506"/>
                  </a:lnTo>
                  <a:lnTo>
                    <a:pt x="274577" y="463550"/>
                  </a:lnTo>
                  <a:lnTo>
                    <a:pt x="284200" y="463665"/>
                  </a:lnTo>
                  <a:lnTo>
                    <a:pt x="295821" y="463827"/>
                  </a:lnTo>
                  <a:lnTo>
                    <a:pt x="309097" y="464010"/>
                  </a:lnTo>
                  <a:lnTo>
                    <a:pt x="323685" y="464190"/>
                  </a:lnTo>
                  <a:lnTo>
                    <a:pt x="339242" y="464343"/>
                  </a:lnTo>
                  <a:lnTo>
                    <a:pt x="355426" y="464443"/>
                  </a:lnTo>
                  <a:lnTo>
                    <a:pt x="371893" y="464465"/>
                  </a:lnTo>
                  <a:lnTo>
                    <a:pt x="388300" y="464385"/>
                  </a:lnTo>
                  <a:lnTo>
                    <a:pt x="433735" y="463284"/>
                  </a:lnTo>
                  <a:lnTo>
                    <a:pt x="472675" y="458879"/>
                  </a:lnTo>
                  <a:lnTo>
                    <a:pt x="499960" y="419333"/>
                  </a:lnTo>
                  <a:lnTo>
                    <a:pt x="501386" y="390590"/>
                  </a:lnTo>
                  <a:lnTo>
                    <a:pt x="501382" y="376558"/>
                  </a:lnTo>
                  <a:lnTo>
                    <a:pt x="501379" y="362758"/>
                  </a:lnTo>
                  <a:lnTo>
                    <a:pt x="501371" y="322606"/>
                  </a:lnTo>
                  <a:lnTo>
                    <a:pt x="501366" y="284039"/>
                  </a:lnTo>
                  <a:lnTo>
                    <a:pt x="501362" y="234440"/>
                  </a:lnTo>
                  <a:lnTo>
                    <a:pt x="501362" y="186116"/>
                  </a:lnTo>
                  <a:lnTo>
                    <a:pt x="501362" y="174130"/>
                  </a:lnTo>
                  <a:lnTo>
                    <a:pt x="501048" y="156333"/>
                  </a:lnTo>
                  <a:lnTo>
                    <a:pt x="495717" y="117030"/>
                  </a:lnTo>
                  <a:lnTo>
                    <a:pt x="467489" y="87571"/>
                  </a:lnTo>
                  <a:lnTo>
                    <a:pt x="421846" y="83346"/>
                  </a:lnTo>
                  <a:lnTo>
                    <a:pt x="406578" y="83460"/>
                  </a:lnTo>
                  <a:lnTo>
                    <a:pt x="389610" y="83679"/>
                  </a:lnTo>
                  <a:lnTo>
                    <a:pt x="370864" y="83820"/>
                  </a:lnTo>
                  <a:lnTo>
                    <a:pt x="366914" y="42877"/>
                  </a:lnTo>
                  <a:lnTo>
                    <a:pt x="341072" y="8797"/>
                  </a:lnTo>
                  <a:lnTo>
                    <a:pt x="301353" y="756"/>
                  </a:lnTo>
                  <a:lnTo>
                    <a:pt x="287483" y="267"/>
                  </a:lnTo>
                  <a:lnTo>
                    <a:pt x="274175" y="324"/>
                  </a:lnTo>
                  <a:lnTo>
                    <a:pt x="261956" y="597"/>
                  </a:lnTo>
                  <a:lnTo>
                    <a:pt x="248747" y="503"/>
                  </a:lnTo>
                  <a:lnTo>
                    <a:pt x="234836" y="240"/>
                  </a:lnTo>
                  <a:lnTo>
                    <a:pt x="220662" y="6"/>
                  </a:lnTo>
                  <a:lnTo>
                    <a:pt x="206663" y="0"/>
                  </a:lnTo>
                  <a:lnTo>
                    <a:pt x="193277" y="420"/>
                  </a:lnTo>
                  <a:lnTo>
                    <a:pt x="149925" y="14604"/>
                  </a:lnTo>
                  <a:lnTo>
                    <a:pt x="133531" y="60709"/>
                  </a:lnTo>
                  <a:lnTo>
                    <a:pt x="133284" y="75800"/>
                  </a:lnTo>
                  <a:lnTo>
                    <a:pt x="133283" y="83824"/>
                  </a:lnTo>
                  <a:close/>
                </a:path>
              </a:pathLst>
            </a:custGeom>
            <a:noFill/>
            <a:ln w="68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0" name="Google Shape;410;p58"/>
            <p:cNvSpPr/>
            <p:nvPr/>
          </p:nvSpPr>
          <p:spPr>
            <a:xfrm>
              <a:off x="4317583" y="1003312"/>
              <a:ext cx="380717" cy="151790"/>
            </a:xfrm>
            <a:custGeom>
              <a:avLst/>
              <a:gdLst/>
              <a:ahLst/>
              <a:cxnLst/>
              <a:rect l="l" t="t" r="r" b="b"/>
              <a:pathLst>
                <a:path w="629285" h="316229" extrusionOk="0">
                  <a:moveTo>
                    <a:pt x="394750" y="119022"/>
                  </a:moveTo>
                  <a:lnTo>
                    <a:pt x="361506" y="92212"/>
                  </a:lnTo>
                  <a:lnTo>
                    <a:pt x="325296" y="64525"/>
                  </a:lnTo>
                  <a:lnTo>
                    <a:pt x="313046" y="55226"/>
                  </a:lnTo>
                  <a:lnTo>
                    <a:pt x="301319" y="46323"/>
                  </a:lnTo>
                  <a:lnTo>
                    <a:pt x="290486" y="38072"/>
                  </a:lnTo>
                  <a:lnTo>
                    <a:pt x="280915" y="30731"/>
                  </a:lnTo>
                  <a:lnTo>
                    <a:pt x="272975" y="24558"/>
                  </a:lnTo>
                  <a:lnTo>
                    <a:pt x="262731" y="16562"/>
                  </a:lnTo>
                  <a:lnTo>
                    <a:pt x="252628" y="9753"/>
                  </a:lnTo>
                  <a:lnTo>
                    <a:pt x="208950" y="1022"/>
                  </a:lnTo>
                  <a:lnTo>
                    <a:pt x="167356" y="450"/>
                  </a:lnTo>
                  <a:lnTo>
                    <a:pt x="118540" y="52"/>
                  </a:lnTo>
                  <a:lnTo>
                    <a:pt x="101969" y="0"/>
                  </a:lnTo>
                  <a:lnTo>
                    <a:pt x="85713" y="1"/>
                  </a:lnTo>
                  <a:lnTo>
                    <a:pt x="41640" y="424"/>
                  </a:lnTo>
                  <a:lnTo>
                    <a:pt x="607" y="3052"/>
                  </a:lnTo>
                  <a:lnTo>
                    <a:pt x="0" y="14033"/>
                  </a:lnTo>
                  <a:lnTo>
                    <a:pt x="5522" y="19207"/>
                  </a:lnTo>
                  <a:lnTo>
                    <a:pt x="15210" y="20582"/>
                  </a:lnTo>
                  <a:lnTo>
                    <a:pt x="27099" y="20169"/>
                  </a:lnTo>
                  <a:lnTo>
                    <a:pt x="197222" y="19893"/>
                  </a:lnTo>
                  <a:lnTo>
                    <a:pt x="236094" y="22648"/>
                  </a:lnTo>
                  <a:lnTo>
                    <a:pt x="335055" y="96893"/>
                  </a:lnTo>
                  <a:lnTo>
                    <a:pt x="344295" y="103899"/>
                  </a:lnTo>
                  <a:lnTo>
                    <a:pt x="355480" y="112245"/>
                  </a:lnTo>
                  <a:lnTo>
                    <a:pt x="387300" y="139321"/>
                  </a:lnTo>
                  <a:lnTo>
                    <a:pt x="396568" y="159452"/>
                  </a:lnTo>
                  <a:lnTo>
                    <a:pt x="396555" y="171392"/>
                  </a:lnTo>
                  <a:lnTo>
                    <a:pt x="368547" y="204473"/>
                  </a:lnTo>
                  <a:lnTo>
                    <a:pt x="356861" y="206624"/>
                  </a:lnTo>
                  <a:lnTo>
                    <a:pt x="347793" y="204738"/>
                  </a:lnTo>
                  <a:lnTo>
                    <a:pt x="313519" y="185536"/>
                  </a:lnTo>
                  <a:lnTo>
                    <a:pt x="277928" y="158312"/>
                  </a:lnTo>
                  <a:lnTo>
                    <a:pt x="267836" y="150186"/>
                  </a:lnTo>
                  <a:lnTo>
                    <a:pt x="259367" y="143510"/>
                  </a:lnTo>
                  <a:lnTo>
                    <a:pt x="249983" y="135998"/>
                  </a:lnTo>
                  <a:lnTo>
                    <a:pt x="238636" y="127443"/>
                  </a:lnTo>
                  <a:lnTo>
                    <a:pt x="227906" y="122143"/>
                  </a:lnTo>
                  <a:lnTo>
                    <a:pt x="220782" y="131981"/>
                  </a:lnTo>
                  <a:lnTo>
                    <a:pt x="314053" y="210008"/>
                  </a:lnTo>
                  <a:lnTo>
                    <a:pt x="354003" y="226840"/>
                  </a:lnTo>
                  <a:lnTo>
                    <a:pt x="364922" y="226117"/>
                  </a:lnTo>
                  <a:lnTo>
                    <a:pt x="402398" y="202798"/>
                  </a:lnTo>
                  <a:lnTo>
                    <a:pt x="406603" y="198518"/>
                  </a:lnTo>
                  <a:lnTo>
                    <a:pt x="410269" y="196113"/>
                  </a:lnTo>
                  <a:lnTo>
                    <a:pt x="452816" y="173826"/>
                  </a:lnTo>
                  <a:lnTo>
                    <a:pt x="499334" y="151297"/>
                  </a:lnTo>
                  <a:lnTo>
                    <a:pt x="542654" y="131806"/>
                  </a:lnTo>
                  <a:lnTo>
                    <a:pt x="568627" y="122570"/>
                  </a:lnTo>
                  <a:lnTo>
                    <a:pt x="580693" y="124149"/>
                  </a:lnTo>
                  <a:lnTo>
                    <a:pt x="610852" y="155869"/>
                  </a:lnTo>
                  <a:lnTo>
                    <a:pt x="611328" y="168286"/>
                  </a:lnTo>
                  <a:lnTo>
                    <a:pt x="606144" y="181991"/>
                  </a:lnTo>
                  <a:lnTo>
                    <a:pt x="598261" y="192530"/>
                  </a:lnTo>
                  <a:lnTo>
                    <a:pt x="588401" y="200669"/>
                  </a:lnTo>
                  <a:lnTo>
                    <a:pt x="577288" y="207174"/>
                  </a:lnTo>
                  <a:lnTo>
                    <a:pt x="565643" y="212812"/>
                  </a:lnTo>
                  <a:lnTo>
                    <a:pt x="553238" y="218838"/>
                  </a:lnTo>
                  <a:lnTo>
                    <a:pt x="541158" y="224790"/>
                  </a:lnTo>
                  <a:lnTo>
                    <a:pt x="529358" y="230663"/>
                  </a:lnTo>
                  <a:lnTo>
                    <a:pt x="517794" y="236451"/>
                  </a:lnTo>
                  <a:lnTo>
                    <a:pt x="506422" y="242146"/>
                  </a:lnTo>
                  <a:lnTo>
                    <a:pt x="495198" y="247744"/>
                  </a:lnTo>
                  <a:lnTo>
                    <a:pt x="450891" y="269024"/>
                  </a:lnTo>
                  <a:lnTo>
                    <a:pt x="411776" y="285170"/>
                  </a:lnTo>
                  <a:lnTo>
                    <a:pt x="363743" y="296602"/>
                  </a:lnTo>
                  <a:lnTo>
                    <a:pt x="352521" y="297066"/>
                  </a:lnTo>
                  <a:lnTo>
                    <a:pt x="341318" y="296525"/>
                  </a:lnTo>
                  <a:lnTo>
                    <a:pt x="293764" y="283855"/>
                  </a:lnTo>
                  <a:lnTo>
                    <a:pt x="255716" y="265879"/>
                  </a:lnTo>
                  <a:lnTo>
                    <a:pt x="221447" y="248477"/>
                  </a:lnTo>
                  <a:lnTo>
                    <a:pt x="199895" y="237217"/>
                  </a:lnTo>
                  <a:lnTo>
                    <a:pt x="189325" y="231694"/>
                  </a:lnTo>
                  <a:lnTo>
                    <a:pt x="178813" y="226244"/>
                  </a:lnTo>
                  <a:lnTo>
                    <a:pt x="168298" y="220869"/>
                  </a:lnTo>
                  <a:lnTo>
                    <a:pt x="154121" y="213437"/>
                  </a:lnTo>
                  <a:lnTo>
                    <a:pt x="119669" y="196751"/>
                  </a:lnTo>
                  <a:lnTo>
                    <a:pt x="84258" y="194401"/>
                  </a:lnTo>
                  <a:lnTo>
                    <a:pt x="70210" y="194120"/>
                  </a:lnTo>
                  <a:lnTo>
                    <a:pt x="55405" y="193849"/>
                  </a:lnTo>
                  <a:lnTo>
                    <a:pt x="40654" y="193734"/>
                  </a:lnTo>
                  <a:lnTo>
                    <a:pt x="26770" y="193921"/>
                  </a:lnTo>
                  <a:lnTo>
                    <a:pt x="14564" y="194558"/>
                  </a:lnTo>
                  <a:lnTo>
                    <a:pt x="4848" y="195789"/>
                  </a:lnTo>
                  <a:lnTo>
                    <a:pt x="1318" y="207967"/>
                  </a:lnTo>
                  <a:lnTo>
                    <a:pt x="5265" y="212997"/>
                  </a:lnTo>
                  <a:lnTo>
                    <a:pt x="15167" y="213980"/>
                  </a:lnTo>
                  <a:lnTo>
                    <a:pt x="29962" y="213890"/>
                  </a:lnTo>
                  <a:lnTo>
                    <a:pt x="42690" y="213866"/>
                  </a:lnTo>
                  <a:lnTo>
                    <a:pt x="54164" y="213872"/>
                  </a:lnTo>
                  <a:lnTo>
                    <a:pt x="73112" y="213618"/>
                  </a:lnTo>
                  <a:lnTo>
                    <a:pt x="87662" y="213227"/>
                  </a:lnTo>
                  <a:lnTo>
                    <a:pt x="99138" y="213263"/>
                  </a:lnTo>
                  <a:lnTo>
                    <a:pt x="108868" y="214289"/>
                  </a:lnTo>
                  <a:lnTo>
                    <a:pt x="118178" y="216870"/>
                  </a:lnTo>
                  <a:lnTo>
                    <a:pt x="128394" y="221567"/>
                  </a:lnTo>
                  <a:lnTo>
                    <a:pt x="139729" y="227773"/>
                  </a:lnTo>
                  <a:lnTo>
                    <a:pt x="151028" y="233880"/>
                  </a:lnTo>
                  <a:lnTo>
                    <a:pt x="184748" y="251739"/>
                  </a:lnTo>
                  <a:lnTo>
                    <a:pt x="229466" y="274990"/>
                  </a:lnTo>
                  <a:lnTo>
                    <a:pt x="270213" y="294886"/>
                  </a:lnTo>
                  <a:lnTo>
                    <a:pt x="316025" y="311340"/>
                  </a:lnTo>
                  <a:lnTo>
                    <a:pt x="357665" y="316024"/>
                  </a:lnTo>
                  <a:lnTo>
                    <a:pt x="368135" y="315323"/>
                  </a:lnTo>
                  <a:lnTo>
                    <a:pt x="413099" y="304900"/>
                  </a:lnTo>
                  <a:lnTo>
                    <a:pt x="452716" y="288961"/>
                  </a:lnTo>
                  <a:lnTo>
                    <a:pt x="492364" y="269983"/>
                  </a:lnTo>
                  <a:lnTo>
                    <a:pt x="537076" y="248026"/>
                  </a:lnTo>
                  <a:lnTo>
                    <a:pt x="557530" y="237883"/>
                  </a:lnTo>
                  <a:lnTo>
                    <a:pt x="567591" y="232904"/>
                  </a:lnTo>
                  <a:lnTo>
                    <a:pt x="604756" y="213744"/>
                  </a:lnTo>
                  <a:lnTo>
                    <a:pt x="628225" y="170438"/>
                  </a:lnTo>
                  <a:lnTo>
                    <a:pt x="628745" y="158593"/>
                  </a:lnTo>
                  <a:lnTo>
                    <a:pt x="627189" y="147290"/>
                  </a:lnTo>
                  <a:lnTo>
                    <a:pt x="602458" y="112215"/>
                  </a:lnTo>
                  <a:lnTo>
                    <a:pt x="576038" y="104978"/>
                  </a:lnTo>
                  <a:lnTo>
                    <a:pt x="562241" y="105334"/>
                  </a:lnTo>
                  <a:lnTo>
                    <a:pt x="550358" y="107616"/>
                  </a:lnTo>
                  <a:lnTo>
                    <a:pt x="539929" y="111213"/>
                  </a:lnTo>
                  <a:lnTo>
                    <a:pt x="530494" y="115513"/>
                  </a:lnTo>
                  <a:lnTo>
                    <a:pt x="521592" y="119904"/>
                  </a:lnTo>
                  <a:lnTo>
                    <a:pt x="509883" y="125503"/>
                  </a:lnTo>
                  <a:lnTo>
                    <a:pt x="498508" y="130993"/>
                  </a:lnTo>
                  <a:lnTo>
                    <a:pt x="487269" y="136474"/>
                  </a:lnTo>
                  <a:lnTo>
                    <a:pt x="475969" y="142044"/>
                  </a:lnTo>
                  <a:lnTo>
                    <a:pt x="462515" y="148532"/>
                  </a:lnTo>
                  <a:lnTo>
                    <a:pt x="449923" y="154331"/>
                  </a:lnTo>
                  <a:lnTo>
                    <a:pt x="438295" y="159647"/>
                  </a:lnTo>
                  <a:lnTo>
                    <a:pt x="427736" y="164685"/>
                  </a:lnTo>
                  <a:lnTo>
                    <a:pt x="418349" y="169653"/>
                  </a:lnTo>
                  <a:lnTo>
                    <a:pt x="415035" y="153583"/>
                  </a:lnTo>
                  <a:lnTo>
                    <a:pt x="412123" y="142290"/>
                  </a:lnTo>
                  <a:lnTo>
                    <a:pt x="407857" y="133390"/>
                  </a:lnTo>
                  <a:lnTo>
                    <a:pt x="400476" y="124499"/>
                  </a:lnTo>
                  <a:lnTo>
                    <a:pt x="394750" y="119022"/>
                  </a:lnTo>
                  <a:close/>
                </a:path>
              </a:pathLst>
            </a:custGeom>
            <a:noFill/>
            <a:ln w="8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1" name="Google Shape;411;p58"/>
            <p:cNvSpPr/>
            <p:nvPr/>
          </p:nvSpPr>
          <p:spPr>
            <a:xfrm>
              <a:off x="4489550" y="871766"/>
              <a:ext cx="168600" cy="1338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2" name="Google Shape;412;p58"/>
            <p:cNvSpPr/>
            <p:nvPr/>
          </p:nvSpPr>
          <p:spPr>
            <a:xfrm>
              <a:off x="4489338" y="888241"/>
              <a:ext cx="169037" cy="133807"/>
            </a:xfrm>
            <a:custGeom>
              <a:avLst/>
              <a:gdLst/>
              <a:ahLst/>
              <a:cxnLst/>
              <a:rect l="l" t="t" r="r" b="b"/>
              <a:pathLst>
                <a:path w="279400" h="278764" extrusionOk="0">
                  <a:moveTo>
                    <a:pt x="104695" y="278442"/>
                  </a:moveTo>
                  <a:lnTo>
                    <a:pt x="104695" y="174863"/>
                  </a:lnTo>
                  <a:lnTo>
                    <a:pt x="0" y="174863"/>
                  </a:lnTo>
                  <a:lnTo>
                    <a:pt x="0" y="103583"/>
                  </a:lnTo>
                  <a:lnTo>
                    <a:pt x="104695" y="103582"/>
                  </a:lnTo>
                  <a:lnTo>
                    <a:pt x="104695" y="0"/>
                  </a:lnTo>
                  <a:lnTo>
                    <a:pt x="174297" y="0"/>
                  </a:lnTo>
                  <a:lnTo>
                    <a:pt x="174297" y="103583"/>
                  </a:lnTo>
                  <a:lnTo>
                    <a:pt x="278996" y="103583"/>
                  </a:lnTo>
                  <a:lnTo>
                    <a:pt x="278996" y="174863"/>
                  </a:lnTo>
                  <a:lnTo>
                    <a:pt x="174297" y="174863"/>
                  </a:lnTo>
                  <a:lnTo>
                    <a:pt x="174297" y="278441"/>
                  </a:lnTo>
                  <a:lnTo>
                    <a:pt x="104695" y="278442"/>
                  </a:lnTo>
                  <a:close/>
                </a:path>
              </a:pathLst>
            </a:custGeom>
            <a:noFill/>
            <a:ln w="66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13" name="Google Shape;413;p58"/>
          <p:cNvGrpSpPr/>
          <p:nvPr/>
        </p:nvGrpSpPr>
        <p:grpSpPr>
          <a:xfrm>
            <a:off x="205462" y="3952270"/>
            <a:ext cx="626676" cy="310049"/>
            <a:chOff x="6195771" y="1038452"/>
            <a:chExt cx="470007" cy="232537"/>
          </a:xfrm>
        </p:grpSpPr>
        <p:sp>
          <p:nvSpPr>
            <p:cNvPr id="414" name="Google Shape;414;p58"/>
            <p:cNvSpPr/>
            <p:nvPr/>
          </p:nvSpPr>
          <p:spPr>
            <a:xfrm>
              <a:off x="6318869" y="1092519"/>
              <a:ext cx="346909" cy="124054"/>
            </a:xfrm>
            <a:custGeom>
              <a:avLst/>
              <a:gdLst/>
              <a:ahLst/>
              <a:cxnLst/>
              <a:rect l="l" t="t" r="r" b="b"/>
              <a:pathLst>
                <a:path w="573404" h="258445" extrusionOk="0">
                  <a:moveTo>
                    <a:pt x="390427" y="13273"/>
                  </a:moveTo>
                  <a:lnTo>
                    <a:pt x="389203" y="74812"/>
                  </a:lnTo>
                  <a:lnTo>
                    <a:pt x="14148" y="74711"/>
                  </a:lnTo>
                  <a:lnTo>
                    <a:pt x="4047" y="81084"/>
                  </a:lnTo>
                  <a:lnTo>
                    <a:pt x="0" y="90738"/>
                  </a:lnTo>
                  <a:lnTo>
                    <a:pt x="2091" y="100758"/>
                  </a:lnTo>
                  <a:lnTo>
                    <a:pt x="10409" y="108230"/>
                  </a:lnTo>
                  <a:lnTo>
                    <a:pt x="63757" y="110346"/>
                  </a:lnTo>
                  <a:lnTo>
                    <a:pt x="110434" y="110830"/>
                  </a:lnTo>
                  <a:lnTo>
                    <a:pt x="164785" y="111011"/>
                  </a:lnTo>
                  <a:lnTo>
                    <a:pt x="193513" y="111007"/>
                  </a:lnTo>
                  <a:lnTo>
                    <a:pt x="251419" y="110846"/>
                  </a:lnTo>
                  <a:lnTo>
                    <a:pt x="306390" y="110532"/>
                  </a:lnTo>
                  <a:lnTo>
                    <a:pt x="354180" y="110125"/>
                  </a:lnTo>
                  <a:lnTo>
                    <a:pt x="403118" y="109470"/>
                  </a:lnTo>
                  <a:lnTo>
                    <a:pt x="426284" y="75116"/>
                  </a:lnTo>
                  <a:lnTo>
                    <a:pt x="425925" y="60665"/>
                  </a:lnTo>
                  <a:lnTo>
                    <a:pt x="430841" y="62325"/>
                  </a:lnTo>
                  <a:lnTo>
                    <a:pt x="464594" y="84205"/>
                  </a:lnTo>
                  <a:lnTo>
                    <a:pt x="505074" y="114218"/>
                  </a:lnTo>
                  <a:lnTo>
                    <a:pt x="521966" y="127813"/>
                  </a:lnTo>
                  <a:lnTo>
                    <a:pt x="517321" y="132594"/>
                  </a:lnTo>
                  <a:lnTo>
                    <a:pt x="484779" y="159304"/>
                  </a:lnTo>
                  <a:lnTo>
                    <a:pt x="445171" y="189057"/>
                  </a:lnTo>
                  <a:lnTo>
                    <a:pt x="428077" y="200737"/>
                  </a:lnTo>
                  <a:lnTo>
                    <a:pt x="427155" y="187763"/>
                  </a:lnTo>
                  <a:lnTo>
                    <a:pt x="426698" y="174228"/>
                  </a:lnTo>
                  <a:lnTo>
                    <a:pt x="424847" y="161922"/>
                  </a:lnTo>
                  <a:lnTo>
                    <a:pt x="419743" y="152635"/>
                  </a:lnTo>
                  <a:lnTo>
                    <a:pt x="14983" y="148471"/>
                  </a:lnTo>
                  <a:lnTo>
                    <a:pt x="4666" y="153928"/>
                  </a:lnTo>
                  <a:lnTo>
                    <a:pt x="162" y="163345"/>
                  </a:lnTo>
                  <a:lnTo>
                    <a:pt x="1732" y="173648"/>
                  </a:lnTo>
                  <a:lnTo>
                    <a:pt x="9633" y="181760"/>
                  </a:lnTo>
                  <a:lnTo>
                    <a:pt x="389991" y="184487"/>
                  </a:lnTo>
                  <a:lnTo>
                    <a:pt x="390423" y="245081"/>
                  </a:lnTo>
                  <a:lnTo>
                    <a:pt x="396788" y="255152"/>
                  </a:lnTo>
                  <a:lnTo>
                    <a:pt x="404939" y="258353"/>
                  </a:lnTo>
                  <a:lnTo>
                    <a:pt x="414078" y="256533"/>
                  </a:lnTo>
                  <a:lnTo>
                    <a:pt x="423410" y="251538"/>
                  </a:lnTo>
                  <a:lnTo>
                    <a:pt x="432138" y="245217"/>
                  </a:lnTo>
                  <a:lnTo>
                    <a:pt x="439464" y="239418"/>
                  </a:lnTo>
                  <a:lnTo>
                    <a:pt x="450021" y="231481"/>
                  </a:lnTo>
                  <a:lnTo>
                    <a:pt x="460020" y="223994"/>
                  </a:lnTo>
                  <a:lnTo>
                    <a:pt x="469845" y="216649"/>
                  </a:lnTo>
                  <a:lnTo>
                    <a:pt x="479882" y="209136"/>
                  </a:lnTo>
                  <a:lnTo>
                    <a:pt x="497579" y="195941"/>
                  </a:lnTo>
                  <a:lnTo>
                    <a:pt x="513311" y="184364"/>
                  </a:lnTo>
                  <a:lnTo>
                    <a:pt x="527114" y="174245"/>
                  </a:lnTo>
                  <a:lnTo>
                    <a:pt x="539030" y="165419"/>
                  </a:lnTo>
                  <a:lnTo>
                    <a:pt x="568597" y="139796"/>
                  </a:lnTo>
                  <a:lnTo>
                    <a:pt x="573075" y="130511"/>
                  </a:lnTo>
                  <a:lnTo>
                    <a:pt x="572876" y="126180"/>
                  </a:lnTo>
                  <a:lnTo>
                    <a:pt x="540019" y="94297"/>
                  </a:lnTo>
                  <a:lnTo>
                    <a:pt x="439056" y="18616"/>
                  </a:lnTo>
                  <a:lnTo>
                    <a:pt x="432356" y="13369"/>
                  </a:lnTo>
                  <a:lnTo>
                    <a:pt x="424332" y="7460"/>
                  </a:lnTo>
                  <a:lnTo>
                    <a:pt x="415654" y="2475"/>
                  </a:lnTo>
                  <a:lnTo>
                    <a:pt x="406988" y="0"/>
                  </a:lnTo>
                  <a:lnTo>
                    <a:pt x="399004" y="1618"/>
                  </a:lnTo>
                  <a:lnTo>
                    <a:pt x="392369" y="8915"/>
                  </a:lnTo>
                  <a:lnTo>
                    <a:pt x="390427" y="13273"/>
                  </a:lnTo>
                  <a:close/>
                </a:path>
              </a:pathLst>
            </a:custGeom>
            <a:noFill/>
            <a:ln w="89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5" name="Google Shape;415;p58"/>
            <p:cNvSpPr/>
            <p:nvPr/>
          </p:nvSpPr>
          <p:spPr>
            <a:xfrm>
              <a:off x="6195771" y="1111157"/>
              <a:ext cx="111900" cy="879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6" name="Google Shape;416;p58"/>
            <p:cNvSpPr/>
            <p:nvPr/>
          </p:nvSpPr>
          <p:spPr>
            <a:xfrm>
              <a:off x="6218410" y="1127854"/>
              <a:ext cx="66846" cy="53340"/>
            </a:xfrm>
            <a:custGeom>
              <a:avLst/>
              <a:gdLst/>
              <a:ahLst/>
              <a:cxnLst/>
              <a:rect l="l" t="t" r="r" b="b"/>
              <a:pathLst>
                <a:path w="110490" h="111125" extrusionOk="0">
                  <a:moveTo>
                    <a:pt x="38162" y="3113"/>
                  </a:moveTo>
                  <a:lnTo>
                    <a:pt x="51003" y="236"/>
                  </a:lnTo>
                  <a:lnTo>
                    <a:pt x="62784" y="0"/>
                  </a:lnTo>
                  <a:lnTo>
                    <a:pt x="73435" y="2106"/>
                  </a:lnTo>
                  <a:lnTo>
                    <a:pt x="103337" y="27995"/>
                  </a:lnTo>
                  <a:lnTo>
                    <a:pt x="110462" y="57403"/>
                  </a:lnTo>
                  <a:lnTo>
                    <a:pt x="109549" y="67520"/>
                  </a:lnTo>
                  <a:lnTo>
                    <a:pt x="87585" y="101602"/>
                  </a:lnTo>
                  <a:lnTo>
                    <a:pt x="52422" y="110746"/>
                  </a:lnTo>
                  <a:lnTo>
                    <a:pt x="41547" y="109200"/>
                  </a:lnTo>
                  <a:lnTo>
                    <a:pt x="9709" y="86386"/>
                  </a:lnTo>
                  <a:lnTo>
                    <a:pt x="0" y="49380"/>
                  </a:lnTo>
                  <a:lnTo>
                    <a:pt x="1571" y="39852"/>
                  </a:lnTo>
                  <a:lnTo>
                    <a:pt x="26020" y="8393"/>
                  </a:lnTo>
                  <a:lnTo>
                    <a:pt x="38162" y="3113"/>
                  </a:lnTo>
                  <a:close/>
                </a:path>
              </a:pathLst>
            </a:custGeom>
            <a:noFill/>
            <a:ln w="6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7" name="Google Shape;417;p58"/>
            <p:cNvSpPr/>
            <p:nvPr/>
          </p:nvSpPr>
          <p:spPr>
            <a:xfrm>
              <a:off x="6195771" y="1111754"/>
              <a:ext cx="112179" cy="87173"/>
            </a:xfrm>
            <a:custGeom>
              <a:avLst/>
              <a:gdLst/>
              <a:ahLst/>
              <a:cxnLst/>
              <a:rect l="l" t="t" r="r" b="b"/>
              <a:pathLst>
                <a:path w="185420" h="181610" extrusionOk="0">
                  <a:moveTo>
                    <a:pt x="1884" y="106452"/>
                  </a:moveTo>
                  <a:lnTo>
                    <a:pt x="16958" y="142314"/>
                  </a:lnTo>
                  <a:lnTo>
                    <a:pt x="46105" y="169385"/>
                  </a:lnTo>
                  <a:lnTo>
                    <a:pt x="86325" y="181518"/>
                  </a:lnTo>
                  <a:lnTo>
                    <a:pt x="101674" y="181180"/>
                  </a:lnTo>
                  <a:lnTo>
                    <a:pt x="141055" y="166465"/>
                  </a:lnTo>
                  <a:lnTo>
                    <a:pt x="170135" y="138902"/>
                  </a:lnTo>
                  <a:lnTo>
                    <a:pt x="184397" y="101156"/>
                  </a:lnTo>
                  <a:lnTo>
                    <a:pt x="185078" y="86772"/>
                  </a:lnTo>
                  <a:lnTo>
                    <a:pt x="180545" y="68059"/>
                  </a:lnTo>
                  <a:lnTo>
                    <a:pt x="155225" y="26058"/>
                  </a:lnTo>
                  <a:lnTo>
                    <a:pt x="118100" y="4150"/>
                  </a:lnTo>
                  <a:lnTo>
                    <a:pt x="90457" y="0"/>
                  </a:lnTo>
                  <a:lnTo>
                    <a:pt x="76592" y="902"/>
                  </a:lnTo>
                  <a:lnTo>
                    <a:pt x="38124" y="14882"/>
                  </a:lnTo>
                  <a:lnTo>
                    <a:pt x="10119" y="44657"/>
                  </a:lnTo>
                  <a:lnTo>
                    <a:pt x="0" y="88795"/>
                  </a:lnTo>
                  <a:lnTo>
                    <a:pt x="1884" y="106452"/>
                  </a:lnTo>
                  <a:close/>
                </a:path>
              </a:pathLst>
            </a:custGeom>
            <a:noFill/>
            <a:ln w="66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8" name="Google Shape;418;p58"/>
            <p:cNvSpPr/>
            <p:nvPr/>
          </p:nvSpPr>
          <p:spPr>
            <a:xfrm>
              <a:off x="6196396" y="1038712"/>
              <a:ext cx="155974" cy="18288"/>
            </a:xfrm>
            <a:custGeom>
              <a:avLst/>
              <a:gdLst/>
              <a:ahLst/>
              <a:cxnLst/>
              <a:rect l="l" t="t" r="r" b="b"/>
              <a:pathLst>
                <a:path w="257809" h="38100" extrusionOk="0">
                  <a:moveTo>
                    <a:pt x="0" y="27403"/>
                  </a:moveTo>
                  <a:lnTo>
                    <a:pt x="8746" y="33774"/>
                  </a:lnTo>
                  <a:lnTo>
                    <a:pt x="15897" y="36958"/>
                  </a:lnTo>
                  <a:lnTo>
                    <a:pt x="24062" y="37934"/>
                  </a:lnTo>
                  <a:lnTo>
                    <a:pt x="35850" y="37680"/>
                  </a:lnTo>
                  <a:lnTo>
                    <a:pt x="53870" y="37173"/>
                  </a:lnTo>
                  <a:lnTo>
                    <a:pt x="244360" y="36191"/>
                  </a:lnTo>
                  <a:lnTo>
                    <a:pt x="254275" y="29796"/>
                  </a:lnTo>
                  <a:lnTo>
                    <a:pt x="257753" y="17632"/>
                  </a:lnTo>
                  <a:lnTo>
                    <a:pt x="250813" y="7283"/>
                  </a:lnTo>
                  <a:lnTo>
                    <a:pt x="239368" y="1910"/>
                  </a:lnTo>
                  <a:lnTo>
                    <a:pt x="225331" y="0"/>
                  </a:lnTo>
                  <a:lnTo>
                    <a:pt x="210610" y="36"/>
                  </a:lnTo>
                  <a:lnTo>
                    <a:pt x="197117" y="505"/>
                  </a:lnTo>
                  <a:lnTo>
                    <a:pt x="49644" y="518"/>
                  </a:lnTo>
                  <a:lnTo>
                    <a:pt x="34776" y="118"/>
                  </a:lnTo>
                  <a:lnTo>
                    <a:pt x="21767" y="2"/>
                  </a:lnTo>
                  <a:lnTo>
                    <a:pt x="11240" y="1782"/>
                  </a:lnTo>
                  <a:lnTo>
                    <a:pt x="3819" y="7069"/>
                  </a:lnTo>
                  <a:lnTo>
                    <a:pt x="128" y="17476"/>
                  </a:lnTo>
                  <a:lnTo>
                    <a:pt x="0" y="27403"/>
                  </a:lnTo>
                  <a:close/>
                </a:path>
              </a:pathLst>
            </a:custGeom>
            <a:noFill/>
            <a:ln w="99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9" name="Google Shape;419;p58"/>
            <p:cNvSpPr/>
            <p:nvPr/>
          </p:nvSpPr>
          <p:spPr>
            <a:xfrm>
              <a:off x="6196396" y="1252334"/>
              <a:ext cx="155591" cy="18593"/>
            </a:xfrm>
            <a:custGeom>
              <a:avLst/>
              <a:gdLst/>
              <a:ahLst/>
              <a:cxnLst/>
              <a:rect l="l" t="t" r="r" b="b"/>
              <a:pathLst>
                <a:path w="257175" h="38735" extrusionOk="0">
                  <a:moveTo>
                    <a:pt x="0" y="10520"/>
                  </a:moveTo>
                  <a:lnTo>
                    <a:pt x="991" y="24858"/>
                  </a:lnTo>
                  <a:lnTo>
                    <a:pt x="6033" y="33180"/>
                  </a:lnTo>
                  <a:lnTo>
                    <a:pt x="14510" y="37043"/>
                  </a:lnTo>
                  <a:lnTo>
                    <a:pt x="25810" y="38008"/>
                  </a:lnTo>
                  <a:lnTo>
                    <a:pt x="39320" y="37631"/>
                  </a:lnTo>
                  <a:lnTo>
                    <a:pt x="195310" y="37405"/>
                  </a:lnTo>
                  <a:lnTo>
                    <a:pt x="207679" y="37807"/>
                  </a:lnTo>
                  <a:lnTo>
                    <a:pt x="221428" y="38294"/>
                  </a:lnTo>
                  <a:lnTo>
                    <a:pt x="234918" y="37783"/>
                  </a:lnTo>
                  <a:lnTo>
                    <a:pt x="246511" y="35195"/>
                  </a:lnTo>
                  <a:lnTo>
                    <a:pt x="254568" y="29447"/>
                  </a:lnTo>
                  <a:lnTo>
                    <a:pt x="256656" y="15151"/>
                  </a:lnTo>
                  <a:lnTo>
                    <a:pt x="252029" y="5913"/>
                  </a:lnTo>
                  <a:lnTo>
                    <a:pt x="61991" y="807"/>
                  </a:lnTo>
                  <a:lnTo>
                    <a:pt x="41884" y="455"/>
                  </a:lnTo>
                  <a:lnTo>
                    <a:pt x="28425" y="0"/>
                  </a:lnTo>
                  <a:lnTo>
                    <a:pt x="19275" y="340"/>
                  </a:lnTo>
                  <a:lnTo>
                    <a:pt x="12100" y="2376"/>
                  </a:lnTo>
                  <a:lnTo>
                    <a:pt x="4562" y="7007"/>
                  </a:lnTo>
                  <a:lnTo>
                    <a:pt x="0" y="10520"/>
                  </a:lnTo>
                  <a:close/>
                </a:path>
              </a:pathLst>
            </a:custGeom>
            <a:noFill/>
            <a:ln w="99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0" name="Google Shape;420;p58"/>
            <p:cNvSpPr/>
            <p:nvPr/>
          </p:nvSpPr>
          <p:spPr>
            <a:xfrm>
              <a:off x="6296807" y="1216675"/>
              <a:ext cx="89129" cy="18593"/>
            </a:xfrm>
            <a:custGeom>
              <a:avLst/>
              <a:gdLst/>
              <a:ahLst/>
              <a:cxnLst/>
              <a:rect l="l" t="t" r="r" b="b"/>
              <a:pathLst>
                <a:path w="147320" h="38735" extrusionOk="0">
                  <a:moveTo>
                    <a:pt x="19" y="21642"/>
                  </a:moveTo>
                  <a:lnTo>
                    <a:pt x="3509" y="30247"/>
                  </a:lnTo>
                  <a:lnTo>
                    <a:pt x="11527" y="35351"/>
                  </a:lnTo>
                  <a:lnTo>
                    <a:pt x="23124" y="37793"/>
                  </a:lnTo>
                  <a:lnTo>
                    <a:pt x="37356" y="38410"/>
                  </a:lnTo>
                  <a:lnTo>
                    <a:pt x="53275" y="38041"/>
                  </a:lnTo>
                  <a:lnTo>
                    <a:pt x="69934" y="37522"/>
                  </a:lnTo>
                  <a:lnTo>
                    <a:pt x="87341" y="37817"/>
                  </a:lnTo>
                  <a:lnTo>
                    <a:pt x="103477" y="38299"/>
                  </a:lnTo>
                  <a:lnTo>
                    <a:pt x="117832" y="38286"/>
                  </a:lnTo>
                  <a:lnTo>
                    <a:pt x="129896" y="37100"/>
                  </a:lnTo>
                  <a:lnTo>
                    <a:pt x="139162" y="34058"/>
                  </a:lnTo>
                  <a:lnTo>
                    <a:pt x="145120" y="28480"/>
                  </a:lnTo>
                  <a:lnTo>
                    <a:pt x="147260" y="19686"/>
                  </a:lnTo>
                  <a:lnTo>
                    <a:pt x="144029" y="9990"/>
                  </a:lnTo>
                  <a:lnTo>
                    <a:pt x="136678" y="4058"/>
                  </a:lnTo>
                  <a:lnTo>
                    <a:pt x="125907" y="1031"/>
                  </a:lnTo>
                  <a:lnTo>
                    <a:pt x="112415" y="45"/>
                  </a:lnTo>
                  <a:lnTo>
                    <a:pt x="96901" y="241"/>
                  </a:lnTo>
                  <a:lnTo>
                    <a:pt x="80063" y="757"/>
                  </a:lnTo>
                  <a:lnTo>
                    <a:pt x="61849" y="493"/>
                  </a:lnTo>
                  <a:lnTo>
                    <a:pt x="45262" y="30"/>
                  </a:lnTo>
                  <a:lnTo>
                    <a:pt x="30681" y="0"/>
                  </a:lnTo>
                  <a:lnTo>
                    <a:pt x="18485" y="1028"/>
                  </a:lnTo>
                  <a:lnTo>
                    <a:pt x="9053" y="3746"/>
                  </a:lnTo>
                  <a:lnTo>
                    <a:pt x="2765" y="8781"/>
                  </a:lnTo>
                  <a:lnTo>
                    <a:pt x="0" y="16762"/>
                  </a:lnTo>
                  <a:lnTo>
                    <a:pt x="19" y="21642"/>
                  </a:lnTo>
                  <a:close/>
                </a:path>
              </a:pathLst>
            </a:custGeom>
            <a:noFill/>
            <a:ln w="96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1" name="Google Shape;421;p58"/>
            <p:cNvSpPr/>
            <p:nvPr/>
          </p:nvSpPr>
          <p:spPr>
            <a:xfrm>
              <a:off x="6297591" y="1074592"/>
              <a:ext cx="87208" cy="17678"/>
            </a:xfrm>
            <a:custGeom>
              <a:avLst/>
              <a:gdLst/>
              <a:ahLst/>
              <a:cxnLst/>
              <a:rect l="l" t="t" r="r" b="b"/>
              <a:pathLst>
                <a:path w="144145" h="36829" extrusionOk="0">
                  <a:moveTo>
                    <a:pt x="25451" y="36598"/>
                  </a:moveTo>
                  <a:lnTo>
                    <a:pt x="119271" y="36597"/>
                  </a:lnTo>
                  <a:lnTo>
                    <a:pt x="134668" y="35203"/>
                  </a:lnTo>
                  <a:lnTo>
                    <a:pt x="143829" y="28577"/>
                  </a:lnTo>
                  <a:lnTo>
                    <a:pt x="142818" y="11429"/>
                  </a:lnTo>
                  <a:lnTo>
                    <a:pt x="136656" y="3003"/>
                  </a:lnTo>
                  <a:lnTo>
                    <a:pt x="126442" y="229"/>
                  </a:lnTo>
                  <a:lnTo>
                    <a:pt x="22978" y="0"/>
                  </a:lnTo>
                  <a:lnTo>
                    <a:pt x="8270" y="2012"/>
                  </a:lnTo>
                  <a:lnTo>
                    <a:pt x="0" y="9992"/>
                  </a:lnTo>
                  <a:lnTo>
                    <a:pt x="1815" y="26438"/>
                  </a:lnTo>
                  <a:lnTo>
                    <a:pt x="8827" y="34204"/>
                  </a:lnTo>
                  <a:lnTo>
                    <a:pt x="20241" y="36496"/>
                  </a:lnTo>
                  <a:lnTo>
                    <a:pt x="25451" y="36598"/>
                  </a:lnTo>
                  <a:close/>
                </a:path>
              </a:pathLst>
            </a:custGeom>
            <a:noFill/>
            <a:ln w="9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2" name="Google Shape;422;p58"/>
            <p:cNvSpPr/>
            <p:nvPr/>
          </p:nvSpPr>
          <p:spPr>
            <a:xfrm>
              <a:off x="6408733" y="1216779"/>
              <a:ext cx="66846" cy="18288"/>
            </a:xfrm>
            <a:custGeom>
              <a:avLst/>
              <a:gdLst/>
              <a:ahLst/>
              <a:cxnLst/>
              <a:rect l="l" t="t" r="r" b="b"/>
              <a:pathLst>
                <a:path w="110490" h="38100" extrusionOk="0">
                  <a:moveTo>
                    <a:pt x="0" y="21426"/>
                  </a:moveTo>
                  <a:lnTo>
                    <a:pt x="4663" y="31496"/>
                  </a:lnTo>
                  <a:lnTo>
                    <a:pt x="14881" y="36494"/>
                  </a:lnTo>
                  <a:lnTo>
                    <a:pt x="28590" y="38038"/>
                  </a:lnTo>
                  <a:lnTo>
                    <a:pt x="43723" y="37749"/>
                  </a:lnTo>
                  <a:lnTo>
                    <a:pt x="58218" y="37246"/>
                  </a:lnTo>
                  <a:lnTo>
                    <a:pt x="70792" y="37632"/>
                  </a:lnTo>
                  <a:lnTo>
                    <a:pt x="84323" y="37765"/>
                  </a:lnTo>
                  <a:lnTo>
                    <a:pt x="96786" y="36115"/>
                  </a:lnTo>
                  <a:lnTo>
                    <a:pt x="106154" y="31152"/>
                  </a:lnTo>
                  <a:lnTo>
                    <a:pt x="110401" y="21347"/>
                  </a:lnTo>
                  <a:lnTo>
                    <a:pt x="105643" y="9011"/>
                  </a:lnTo>
                  <a:lnTo>
                    <a:pt x="95456" y="2486"/>
                  </a:lnTo>
                  <a:lnTo>
                    <a:pt x="82062" y="56"/>
                  </a:lnTo>
                  <a:lnTo>
                    <a:pt x="67684" y="0"/>
                  </a:lnTo>
                  <a:lnTo>
                    <a:pt x="54544" y="599"/>
                  </a:lnTo>
                  <a:lnTo>
                    <a:pt x="40175" y="252"/>
                  </a:lnTo>
                  <a:lnTo>
                    <a:pt x="26171" y="90"/>
                  </a:lnTo>
                  <a:lnTo>
                    <a:pt x="13914" y="1510"/>
                  </a:lnTo>
                  <a:lnTo>
                    <a:pt x="4784" y="5912"/>
                  </a:lnTo>
                  <a:lnTo>
                    <a:pt x="164" y="14692"/>
                  </a:lnTo>
                  <a:lnTo>
                    <a:pt x="0" y="21426"/>
                  </a:lnTo>
                  <a:close/>
                </a:path>
              </a:pathLst>
            </a:custGeom>
            <a:noFill/>
            <a:ln w="9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3" name="Google Shape;423;p58"/>
            <p:cNvSpPr/>
            <p:nvPr/>
          </p:nvSpPr>
          <p:spPr>
            <a:xfrm>
              <a:off x="6375566" y="1252396"/>
              <a:ext cx="66078" cy="18593"/>
            </a:xfrm>
            <a:custGeom>
              <a:avLst/>
              <a:gdLst/>
              <a:ahLst/>
              <a:cxnLst/>
              <a:rect l="l" t="t" r="r" b="b"/>
              <a:pathLst>
                <a:path w="109220" h="38735" extrusionOk="0">
                  <a:moveTo>
                    <a:pt x="0" y="27597"/>
                  </a:moveTo>
                  <a:lnTo>
                    <a:pt x="8430" y="34772"/>
                  </a:lnTo>
                  <a:lnTo>
                    <a:pt x="16792" y="37146"/>
                  </a:lnTo>
                  <a:lnTo>
                    <a:pt x="38579" y="37549"/>
                  </a:lnTo>
                  <a:lnTo>
                    <a:pt x="57193" y="38105"/>
                  </a:lnTo>
                  <a:lnTo>
                    <a:pt x="102332" y="32573"/>
                  </a:lnTo>
                  <a:lnTo>
                    <a:pt x="109004" y="18648"/>
                  </a:lnTo>
                  <a:lnTo>
                    <a:pt x="98779" y="7687"/>
                  </a:lnTo>
                  <a:lnTo>
                    <a:pt x="89194" y="2183"/>
                  </a:lnTo>
                  <a:lnTo>
                    <a:pt x="78878" y="360"/>
                  </a:lnTo>
                  <a:lnTo>
                    <a:pt x="66460" y="439"/>
                  </a:lnTo>
                  <a:lnTo>
                    <a:pt x="45245" y="293"/>
                  </a:lnTo>
                  <a:lnTo>
                    <a:pt x="30743" y="0"/>
                  </a:lnTo>
                  <a:lnTo>
                    <a:pt x="21060" y="116"/>
                  </a:lnTo>
                  <a:lnTo>
                    <a:pt x="14301" y="1203"/>
                  </a:lnTo>
                  <a:lnTo>
                    <a:pt x="8574" y="3820"/>
                  </a:lnTo>
                  <a:lnTo>
                    <a:pt x="1984" y="8524"/>
                  </a:lnTo>
                  <a:lnTo>
                    <a:pt x="0" y="27597"/>
                  </a:lnTo>
                  <a:close/>
                </a:path>
              </a:pathLst>
            </a:custGeom>
            <a:noFill/>
            <a:ln w="9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4" name="Google Shape;424;p58"/>
            <p:cNvSpPr/>
            <p:nvPr/>
          </p:nvSpPr>
          <p:spPr>
            <a:xfrm>
              <a:off x="6375301" y="1038452"/>
              <a:ext cx="65693" cy="18593"/>
            </a:xfrm>
            <a:custGeom>
              <a:avLst/>
              <a:gdLst/>
              <a:ahLst/>
              <a:cxnLst/>
              <a:rect l="l" t="t" r="r" b="b"/>
              <a:pathLst>
                <a:path w="108584" h="38735" extrusionOk="0">
                  <a:moveTo>
                    <a:pt x="439" y="10742"/>
                  </a:moveTo>
                  <a:lnTo>
                    <a:pt x="0" y="27939"/>
                  </a:lnTo>
                  <a:lnTo>
                    <a:pt x="8470" y="34158"/>
                  </a:lnTo>
                  <a:lnTo>
                    <a:pt x="14799" y="37287"/>
                  </a:lnTo>
                  <a:lnTo>
                    <a:pt x="21833" y="38282"/>
                  </a:lnTo>
                  <a:lnTo>
                    <a:pt x="32418" y="38096"/>
                  </a:lnTo>
                  <a:lnTo>
                    <a:pt x="49401" y="37683"/>
                  </a:lnTo>
                  <a:lnTo>
                    <a:pt x="66212" y="38039"/>
                  </a:lnTo>
                  <a:lnTo>
                    <a:pt x="79109" y="38416"/>
                  </a:lnTo>
                  <a:lnTo>
                    <a:pt x="89497" y="37731"/>
                  </a:lnTo>
                  <a:lnTo>
                    <a:pt x="98783" y="34901"/>
                  </a:lnTo>
                  <a:lnTo>
                    <a:pt x="108370" y="28843"/>
                  </a:lnTo>
                  <a:lnTo>
                    <a:pt x="108307" y="17433"/>
                  </a:lnTo>
                  <a:lnTo>
                    <a:pt x="68029" y="0"/>
                  </a:lnTo>
                  <a:lnTo>
                    <a:pt x="51854" y="454"/>
                  </a:lnTo>
                  <a:lnTo>
                    <a:pt x="32931" y="894"/>
                  </a:lnTo>
                  <a:lnTo>
                    <a:pt x="16792" y="1375"/>
                  </a:lnTo>
                  <a:lnTo>
                    <a:pt x="9087" y="3608"/>
                  </a:lnTo>
                  <a:lnTo>
                    <a:pt x="2347" y="9103"/>
                  </a:lnTo>
                  <a:lnTo>
                    <a:pt x="439" y="10742"/>
                  </a:lnTo>
                  <a:close/>
                </a:path>
              </a:pathLst>
            </a:custGeom>
            <a:noFill/>
            <a:ln w="9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5" name="Google Shape;425;p58"/>
            <p:cNvSpPr/>
            <p:nvPr/>
          </p:nvSpPr>
          <p:spPr>
            <a:xfrm>
              <a:off x="6409562" y="1074070"/>
              <a:ext cx="66846" cy="18288"/>
            </a:xfrm>
            <a:custGeom>
              <a:avLst/>
              <a:gdLst/>
              <a:ahLst/>
              <a:cxnLst/>
              <a:rect l="l" t="t" r="r" b="b"/>
              <a:pathLst>
                <a:path w="110490" h="38100" extrusionOk="0">
                  <a:moveTo>
                    <a:pt x="22933" y="37686"/>
                  </a:moveTo>
                  <a:lnTo>
                    <a:pt x="82189" y="37683"/>
                  </a:lnTo>
                  <a:lnTo>
                    <a:pt x="109885" y="16465"/>
                  </a:lnTo>
                  <a:lnTo>
                    <a:pt x="106083" y="9376"/>
                  </a:lnTo>
                  <a:lnTo>
                    <a:pt x="97992" y="3898"/>
                  </a:lnTo>
                  <a:lnTo>
                    <a:pt x="85611" y="1195"/>
                  </a:lnTo>
                  <a:lnTo>
                    <a:pt x="68286" y="863"/>
                  </a:lnTo>
                  <a:lnTo>
                    <a:pt x="51940" y="292"/>
                  </a:lnTo>
                  <a:lnTo>
                    <a:pt x="13093" y="2306"/>
                  </a:lnTo>
                  <a:lnTo>
                    <a:pt x="0" y="11904"/>
                  </a:lnTo>
                  <a:lnTo>
                    <a:pt x="1687" y="27815"/>
                  </a:lnTo>
                  <a:lnTo>
                    <a:pt x="8869" y="35463"/>
                  </a:lnTo>
                  <a:lnTo>
                    <a:pt x="20588" y="37654"/>
                  </a:lnTo>
                  <a:lnTo>
                    <a:pt x="22933" y="37686"/>
                  </a:lnTo>
                  <a:close/>
                </a:path>
              </a:pathLst>
            </a:custGeom>
            <a:noFill/>
            <a:ln w="9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6" name="Google Shape;426;p58"/>
            <p:cNvSpPr/>
            <p:nvPr/>
          </p:nvSpPr>
          <p:spPr>
            <a:xfrm>
              <a:off x="6229531" y="1074467"/>
              <a:ext cx="43796" cy="17983"/>
            </a:xfrm>
            <a:custGeom>
              <a:avLst/>
              <a:gdLst/>
              <a:ahLst/>
              <a:cxnLst/>
              <a:rect l="l" t="t" r="r" b="b"/>
              <a:pathLst>
                <a:path w="72390" h="37464" extrusionOk="0">
                  <a:moveTo>
                    <a:pt x="49153" y="253"/>
                  </a:moveTo>
                  <a:lnTo>
                    <a:pt x="34954" y="0"/>
                  </a:lnTo>
                  <a:lnTo>
                    <a:pt x="21303" y="252"/>
                  </a:lnTo>
                  <a:lnTo>
                    <a:pt x="9836" y="2539"/>
                  </a:lnTo>
                  <a:lnTo>
                    <a:pt x="2190" y="8391"/>
                  </a:lnTo>
                  <a:lnTo>
                    <a:pt x="0" y="19338"/>
                  </a:lnTo>
                  <a:lnTo>
                    <a:pt x="6504" y="32215"/>
                  </a:lnTo>
                  <a:lnTo>
                    <a:pt x="18310" y="36599"/>
                  </a:lnTo>
                  <a:lnTo>
                    <a:pt x="33257" y="36943"/>
                  </a:lnTo>
                  <a:lnTo>
                    <a:pt x="48719" y="37053"/>
                  </a:lnTo>
                  <a:lnTo>
                    <a:pt x="61162" y="35797"/>
                  </a:lnTo>
                  <a:lnTo>
                    <a:pt x="69745" y="30739"/>
                  </a:lnTo>
                  <a:lnTo>
                    <a:pt x="72259" y="15761"/>
                  </a:lnTo>
                  <a:lnTo>
                    <a:pt x="68746" y="6428"/>
                  </a:lnTo>
                  <a:lnTo>
                    <a:pt x="60632" y="1628"/>
                  </a:lnTo>
                  <a:lnTo>
                    <a:pt x="49345" y="253"/>
                  </a:lnTo>
                  <a:lnTo>
                    <a:pt x="49153" y="253"/>
                  </a:lnTo>
                  <a:close/>
                </a:path>
              </a:pathLst>
            </a:custGeom>
            <a:noFill/>
            <a:ln w="86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7" name="Google Shape;427;p58"/>
            <p:cNvSpPr/>
            <p:nvPr/>
          </p:nvSpPr>
          <p:spPr>
            <a:xfrm>
              <a:off x="6229536" y="1217004"/>
              <a:ext cx="44564" cy="17983"/>
            </a:xfrm>
            <a:custGeom>
              <a:avLst/>
              <a:gdLst/>
              <a:ahLst/>
              <a:cxnLst/>
              <a:rect l="l" t="t" r="r" b="b"/>
              <a:pathLst>
                <a:path w="73659" h="37464" extrusionOk="0">
                  <a:moveTo>
                    <a:pt x="142" y="20959"/>
                  </a:moveTo>
                  <a:lnTo>
                    <a:pt x="5445" y="32399"/>
                  </a:lnTo>
                  <a:lnTo>
                    <a:pt x="16741" y="36537"/>
                  </a:lnTo>
                  <a:lnTo>
                    <a:pt x="31561" y="36933"/>
                  </a:lnTo>
                  <a:lnTo>
                    <a:pt x="49091" y="36715"/>
                  </a:lnTo>
                  <a:lnTo>
                    <a:pt x="62464" y="34830"/>
                  </a:lnTo>
                  <a:lnTo>
                    <a:pt x="70883" y="29343"/>
                  </a:lnTo>
                  <a:lnTo>
                    <a:pt x="73551" y="18319"/>
                  </a:lnTo>
                  <a:lnTo>
                    <a:pt x="68601" y="5663"/>
                  </a:lnTo>
                  <a:lnTo>
                    <a:pt x="58046" y="728"/>
                  </a:lnTo>
                  <a:lnTo>
                    <a:pt x="43894" y="0"/>
                  </a:lnTo>
                  <a:lnTo>
                    <a:pt x="25809" y="232"/>
                  </a:lnTo>
                  <a:lnTo>
                    <a:pt x="12081" y="1979"/>
                  </a:lnTo>
                  <a:lnTo>
                    <a:pt x="3285" y="6998"/>
                  </a:lnTo>
                  <a:lnTo>
                    <a:pt x="0" y="17044"/>
                  </a:lnTo>
                  <a:lnTo>
                    <a:pt x="142" y="20959"/>
                  </a:lnTo>
                  <a:close/>
                </a:path>
              </a:pathLst>
            </a:custGeom>
            <a:noFill/>
            <a:ln w="8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8" name="Google Shape;428;p58"/>
            <p:cNvSpPr/>
            <p:nvPr/>
          </p:nvSpPr>
          <p:spPr>
            <a:xfrm>
              <a:off x="6327428" y="1180819"/>
              <a:ext cx="227815" cy="29566"/>
            </a:xfrm>
            <a:custGeom>
              <a:avLst/>
              <a:gdLst/>
              <a:ahLst/>
              <a:cxnLst/>
              <a:rect l="l" t="t" r="r" b="b"/>
              <a:pathLst>
                <a:path w="376554" h="61595" extrusionOk="0">
                  <a:moveTo>
                    <a:pt x="376264" y="61505"/>
                  </a:moveTo>
                  <a:lnTo>
                    <a:pt x="375832" y="911"/>
                  </a:lnTo>
                  <a:lnTo>
                    <a:pt x="0" y="0"/>
                  </a:lnTo>
                  <a:lnTo>
                    <a:pt x="7397" y="3704"/>
                  </a:lnTo>
                  <a:lnTo>
                    <a:pt x="13366" y="2411"/>
                  </a:lnTo>
                  <a:lnTo>
                    <a:pt x="23004" y="2353"/>
                  </a:lnTo>
                  <a:lnTo>
                    <a:pt x="373618" y="2404"/>
                  </a:lnTo>
                  <a:lnTo>
                    <a:pt x="373125" y="14051"/>
                  </a:lnTo>
                  <a:lnTo>
                    <a:pt x="372328" y="27742"/>
                  </a:lnTo>
                  <a:lnTo>
                    <a:pt x="372125" y="41638"/>
                  </a:lnTo>
                  <a:lnTo>
                    <a:pt x="373417" y="53898"/>
                  </a:lnTo>
                  <a:lnTo>
                    <a:pt x="376264" y="61505"/>
                  </a:lnTo>
                  <a:close/>
                </a:path>
              </a:pathLst>
            </a:custGeom>
            <a:noFill/>
            <a:ln w="99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9" name="Google Shape;429;p58"/>
            <p:cNvSpPr/>
            <p:nvPr/>
          </p:nvSpPr>
          <p:spPr>
            <a:xfrm>
              <a:off x="6327421" y="1098904"/>
              <a:ext cx="227815" cy="29566"/>
            </a:xfrm>
            <a:custGeom>
              <a:avLst/>
              <a:gdLst/>
              <a:ahLst/>
              <a:cxnLst/>
              <a:rect l="l" t="t" r="r" b="b"/>
              <a:pathLst>
                <a:path w="376554" h="61595" extrusionOk="0">
                  <a:moveTo>
                    <a:pt x="0" y="61438"/>
                  </a:moveTo>
                  <a:lnTo>
                    <a:pt x="375055" y="61538"/>
                  </a:lnTo>
                  <a:lnTo>
                    <a:pt x="376279" y="0"/>
                  </a:lnTo>
                  <a:lnTo>
                    <a:pt x="372987" y="9887"/>
                  </a:lnTo>
                  <a:lnTo>
                    <a:pt x="372072" y="23113"/>
                  </a:lnTo>
                  <a:lnTo>
                    <a:pt x="372531" y="37620"/>
                  </a:lnTo>
                  <a:lnTo>
                    <a:pt x="373363" y="51354"/>
                  </a:lnTo>
                  <a:lnTo>
                    <a:pt x="0" y="61438"/>
                  </a:lnTo>
                  <a:close/>
                </a:path>
              </a:pathLst>
            </a:custGeom>
            <a:noFill/>
            <a:ln w="99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9"/>
          <p:cNvSpPr txBox="1"/>
          <p:nvPr/>
        </p:nvSpPr>
        <p:spPr>
          <a:xfrm>
            <a:off x="6005923" y="460916"/>
            <a:ext cx="5379200" cy="459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 algn="ctr">
              <a:lnSpc>
                <a:spcPct val="111549"/>
              </a:lnSpc>
            </a:pPr>
            <a:endParaRPr sz="2667">
              <a:solidFill>
                <a:schemeClr val="dk1"/>
              </a:solidFill>
            </a:endParaRPr>
          </a:p>
        </p:txBody>
      </p:sp>
      <p:sp>
        <p:nvSpPr>
          <p:cNvPr id="435" name="Google Shape;435;p59"/>
          <p:cNvSpPr txBox="1">
            <a:spLocks noGrp="1"/>
          </p:cNvSpPr>
          <p:nvPr>
            <p:ph type="ftr" idx="11"/>
          </p:nvPr>
        </p:nvSpPr>
        <p:spPr>
          <a:xfrm>
            <a:off x="4602293" y="151601"/>
            <a:ext cx="5114800" cy="697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 algn="r"/>
            <a:r>
              <a:rPr lang="en">
                <a:solidFill>
                  <a:schemeClr val="lt1"/>
                </a:solidFill>
              </a:rPr>
              <a:t>Survivor Impact Indicator </a:t>
            </a:r>
            <a:endParaRPr>
              <a:solidFill>
                <a:schemeClr val="lt1"/>
              </a:solidFill>
            </a:endParaRPr>
          </a:p>
          <a:p>
            <a:pPr marL="16933" algn="r"/>
            <a:r>
              <a:rPr lang="en">
                <a:solidFill>
                  <a:schemeClr val="lt1"/>
                </a:solidFill>
              </a:rPr>
              <a:t>Smurf Goal examples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36" name="Google Shape;436;p59"/>
          <p:cNvSpPr/>
          <p:nvPr/>
        </p:nvSpPr>
        <p:spPr>
          <a:xfrm>
            <a:off x="203946" y="72785"/>
            <a:ext cx="5228365" cy="1175715"/>
          </a:xfrm>
          <a:custGeom>
            <a:avLst/>
            <a:gdLst/>
            <a:ahLst/>
            <a:cxnLst/>
            <a:rect l="l" t="t" r="r" b="b"/>
            <a:pathLst>
              <a:path w="6481445" h="1837055" extrusionOk="0">
                <a:moveTo>
                  <a:pt x="5774904" y="0"/>
                </a:moveTo>
                <a:lnTo>
                  <a:pt x="706259" y="0"/>
                </a:lnTo>
                <a:lnTo>
                  <a:pt x="648554" y="2352"/>
                </a:lnTo>
                <a:lnTo>
                  <a:pt x="592093" y="9287"/>
                </a:lnTo>
                <a:lnTo>
                  <a:pt x="537062" y="20618"/>
                </a:lnTo>
                <a:lnTo>
                  <a:pt x="483647" y="36160"/>
                </a:lnTo>
                <a:lnTo>
                  <a:pt x="432033" y="55728"/>
                </a:lnTo>
                <a:lnTo>
                  <a:pt x="382405" y="79136"/>
                </a:lnTo>
                <a:lnTo>
                  <a:pt x="334949" y="106200"/>
                </a:lnTo>
                <a:lnTo>
                  <a:pt x="289850" y="136732"/>
                </a:lnTo>
                <a:lnTo>
                  <a:pt x="247293" y="170549"/>
                </a:lnTo>
                <a:lnTo>
                  <a:pt x="207464" y="207465"/>
                </a:lnTo>
                <a:lnTo>
                  <a:pt x="170549" y="247294"/>
                </a:lnTo>
                <a:lnTo>
                  <a:pt x="136732" y="289851"/>
                </a:lnTo>
                <a:lnTo>
                  <a:pt x="106200" y="334950"/>
                </a:lnTo>
                <a:lnTo>
                  <a:pt x="79136" y="382407"/>
                </a:lnTo>
                <a:lnTo>
                  <a:pt x="55728" y="432035"/>
                </a:lnTo>
                <a:lnTo>
                  <a:pt x="36160" y="483650"/>
                </a:lnTo>
                <a:lnTo>
                  <a:pt x="20618" y="537066"/>
                </a:lnTo>
                <a:lnTo>
                  <a:pt x="9287" y="592097"/>
                </a:lnTo>
                <a:lnTo>
                  <a:pt x="2352" y="648559"/>
                </a:lnTo>
                <a:lnTo>
                  <a:pt x="0" y="706266"/>
                </a:lnTo>
                <a:lnTo>
                  <a:pt x="0" y="1130755"/>
                </a:lnTo>
                <a:lnTo>
                  <a:pt x="2352" y="1188461"/>
                </a:lnTo>
                <a:lnTo>
                  <a:pt x="9287" y="1244923"/>
                </a:lnTo>
                <a:lnTo>
                  <a:pt x="20618" y="1299954"/>
                </a:lnTo>
                <a:lnTo>
                  <a:pt x="36160" y="1353369"/>
                </a:lnTo>
                <a:lnTo>
                  <a:pt x="55728" y="1404983"/>
                </a:lnTo>
                <a:lnTo>
                  <a:pt x="79136" y="1454612"/>
                </a:lnTo>
                <a:lnTo>
                  <a:pt x="106200" y="1502068"/>
                </a:lnTo>
                <a:lnTo>
                  <a:pt x="136732" y="1547167"/>
                </a:lnTo>
                <a:lnTo>
                  <a:pt x="170549" y="1589724"/>
                </a:lnTo>
                <a:lnTo>
                  <a:pt x="207464" y="1629553"/>
                </a:lnTo>
                <a:lnTo>
                  <a:pt x="247293" y="1666468"/>
                </a:lnTo>
                <a:lnTo>
                  <a:pt x="289850" y="1700285"/>
                </a:lnTo>
                <a:lnTo>
                  <a:pt x="334949" y="1730818"/>
                </a:lnTo>
                <a:lnTo>
                  <a:pt x="382405" y="1757881"/>
                </a:lnTo>
                <a:lnTo>
                  <a:pt x="432033" y="1781289"/>
                </a:lnTo>
                <a:lnTo>
                  <a:pt x="483647" y="1800857"/>
                </a:lnTo>
                <a:lnTo>
                  <a:pt x="537062" y="1816399"/>
                </a:lnTo>
                <a:lnTo>
                  <a:pt x="592093" y="1827730"/>
                </a:lnTo>
                <a:lnTo>
                  <a:pt x="648554" y="1834665"/>
                </a:lnTo>
                <a:lnTo>
                  <a:pt x="706259" y="1837018"/>
                </a:lnTo>
                <a:lnTo>
                  <a:pt x="5774904" y="1837018"/>
                </a:lnTo>
                <a:lnTo>
                  <a:pt x="5832610" y="1834665"/>
                </a:lnTo>
                <a:lnTo>
                  <a:pt x="5889070" y="1827730"/>
                </a:lnTo>
                <a:lnTo>
                  <a:pt x="5944101" y="1816399"/>
                </a:lnTo>
                <a:lnTo>
                  <a:pt x="5997516" y="1800857"/>
                </a:lnTo>
                <a:lnTo>
                  <a:pt x="6049130" y="1781289"/>
                </a:lnTo>
                <a:lnTo>
                  <a:pt x="6098758" y="1757881"/>
                </a:lnTo>
                <a:lnTo>
                  <a:pt x="6146214" y="1730818"/>
                </a:lnTo>
                <a:lnTo>
                  <a:pt x="6191313" y="1700285"/>
                </a:lnTo>
                <a:lnTo>
                  <a:pt x="6233870" y="1666468"/>
                </a:lnTo>
                <a:lnTo>
                  <a:pt x="6273698" y="1629553"/>
                </a:lnTo>
                <a:lnTo>
                  <a:pt x="6310614" y="1589724"/>
                </a:lnTo>
                <a:lnTo>
                  <a:pt x="6344430" y="1547167"/>
                </a:lnTo>
                <a:lnTo>
                  <a:pt x="6374963" y="1502068"/>
                </a:lnTo>
                <a:lnTo>
                  <a:pt x="6402026" y="1454612"/>
                </a:lnTo>
                <a:lnTo>
                  <a:pt x="6425434" y="1404983"/>
                </a:lnTo>
                <a:lnTo>
                  <a:pt x="6445002" y="1353369"/>
                </a:lnTo>
                <a:lnTo>
                  <a:pt x="6460544" y="1299954"/>
                </a:lnTo>
                <a:lnTo>
                  <a:pt x="6471875" y="1244923"/>
                </a:lnTo>
                <a:lnTo>
                  <a:pt x="6478810" y="1188461"/>
                </a:lnTo>
                <a:lnTo>
                  <a:pt x="6481163" y="1130755"/>
                </a:lnTo>
                <a:lnTo>
                  <a:pt x="6481163" y="706266"/>
                </a:lnTo>
                <a:lnTo>
                  <a:pt x="6478810" y="648559"/>
                </a:lnTo>
                <a:lnTo>
                  <a:pt x="6471875" y="592097"/>
                </a:lnTo>
                <a:lnTo>
                  <a:pt x="6460544" y="537066"/>
                </a:lnTo>
                <a:lnTo>
                  <a:pt x="6445002" y="483650"/>
                </a:lnTo>
                <a:lnTo>
                  <a:pt x="6425434" y="432035"/>
                </a:lnTo>
                <a:lnTo>
                  <a:pt x="6402026" y="382407"/>
                </a:lnTo>
                <a:lnTo>
                  <a:pt x="6374963" y="334950"/>
                </a:lnTo>
                <a:lnTo>
                  <a:pt x="6344430" y="289851"/>
                </a:lnTo>
                <a:lnTo>
                  <a:pt x="6310614" y="247294"/>
                </a:lnTo>
                <a:lnTo>
                  <a:pt x="6273698" y="207465"/>
                </a:lnTo>
                <a:lnTo>
                  <a:pt x="6233870" y="170549"/>
                </a:lnTo>
                <a:lnTo>
                  <a:pt x="6191313" y="136732"/>
                </a:lnTo>
                <a:lnTo>
                  <a:pt x="6146214" y="106200"/>
                </a:lnTo>
                <a:lnTo>
                  <a:pt x="6098758" y="79136"/>
                </a:lnTo>
                <a:lnTo>
                  <a:pt x="6049130" y="55728"/>
                </a:lnTo>
                <a:lnTo>
                  <a:pt x="5997516" y="36160"/>
                </a:lnTo>
                <a:lnTo>
                  <a:pt x="5944101" y="20618"/>
                </a:lnTo>
                <a:lnTo>
                  <a:pt x="5889070" y="9287"/>
                </a:lnTo>
                <a:lnTo>
                  <a:pt x="5832610" y="2352"/>
                </a:lnTo>
                <a:lnTo>
                  <a:pt x="5774904" y="0"/>
                </a:lnTo>
                <a:close/>
              </a:path>
            </a:pathLst>
          </a:custGeom>
          <a:solidFill>
            <a:srgbClr val="E962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59"/>
          <p:cNvSpPr/>
          <p:nvPr/>
        </p:nvSpPr>
        <p:spPr>
          <a:xfrm>
            <a:off x="1279195" y="153840"/>
            <a:ext cx="0" cy="969264"/>
          </a:xfrm>
          <a:custGeom>
            <a:avLst/>
            <a:gdLst/>
            <a:ahLst/>
            <a:cxnLst/>
            <a:rect l="l" t="t" r="r" b="b"/>
            <a:pathLst>
              <a:path w="120000" h="1514475" extrusionOk="0">
                <a:moveTo>
                  <a:pt x="0" y="0"/>
                </a:moveTo>
                <a:lnTo>
                  <a:pt x="0" y="1514450"/>
                </a:lnTo>
              </a:path>
            </a:pathLst>
          </a:custGeom>
          <a:noFill/>
          <a:ln w="125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59"/>
          <p:cNvSpPr txBox="1"/>
          <p:nvPr/>
        </p:nvSpPr>
        <p:spPr>
          <a:xfrm>
            <a:off x="1482787" y="153110"/>
            <a:ext cx="527200" cy="102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/>
            <a:r>
              <a:rPr lang="en" sz="6667" b="1">
                <a:solidFill>
                  <a:srgbClr val="FFFFFF"/>
                </a:solidFill>
              </a:rPr>
              <a:t>5</a:t>
            </a:r>
            <a:endParaRPr sz="6667">
              <a:solidFill>
                <a:schemeClr val="dk1"/>
              </a:solidFill>
            </a:endParaRPr>
          </a:p>
        </p:txBody>
      </p:sp>
      <p:sp>
        <p:nvSpPr>
          <p:cNvPr id="439" name="Google Shape;439;p59"/>
          <p:cNvSpPr txBox="1"/>
          <p:nvPr/>
        </p:nvSpPr>
        <p:spPr>
          <a:xfrm>
            <a:off x="2632251" y="275792"/>
            <a:ext cx="1488400" cy="78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0927" indent="-253994">
              <a:lnSpc>
                <a:spcPct val="111666"/>
              </a:lnSpc>
            </a:pPr>
            <a:r>
              <a:rPr lang="en" sz="2267" b="1">
                <a:solidFill>
                  <a:srgbClr val="FFFFFF"/>
                </a:solidFill>
              </a:rPr>
              <a:t>Economic Power</a:t>
            </a:r>
            <a:endParaRPr sz="2267">
              <a:solidFill>
                <a:schemeClr val="dk1"/>
              </a:solidFill>
            </a:endParaRPr>
          </a:p>
        </p:txBody>
      </p:sp>
      <p:sp>
        <p:nvSpPr>
          <p:cNvPr id="440" name="Google Shape;440;p59"/>
          <p:cNvSpPr/>
          <p:nvPr/>
        </p:nvSpPr>
        <p:spPr>
          <a:xfrm>
            <a:off x="352947" y="318809"/>
            <a:ext cx="824000" cy="652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59"/>
          <p:cNvSpPr txBox="1"/>
          <p:nvPr/>
        </p:nvSpPr>
        <p:spPr>
          <a:xfrm>
            <a:off x="1166191" y="1682654"/>
            <a:ext cx="2476800" cy="348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/>
            <a:r>
              <a:rPr lang="en" sz="2267" b="1">
                <a:solidFill>
                  <a:srgbClr val="231F20"/>
                </a:solidFill>
              </a:rPr>
              <a:t>Economic Power</a:t>
            </a:r>
            <a:endParaRPr sz="2267">
              <a:solidFill>
                <a:schemeClr val="dk1"/>
              </a:solidFill>
            </a:endParaRPr>
          </a:p>
        </p:txBody>
      </p:sp>
      <p:sp>
        <p:nvSpPr>
          <p:cNvPr id="442" name="Google Shape;442;p59"/>
          <p:cNvSpPr txBox="1"/>
          <p:nvPr/>
        </p:nvSpPr>
        <p:spPr>
          <a:xfrm>
            <a:off x="6096000" y="1588434"/>
            <a:ext cx="6020400" cy="1941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94249"/>
            <a:r>
              <a:rPr lang="en" sz="24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Sexual Harassment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86262" marR="296733" indent="-177796">
              <a:lnSpc>
                <a:spcPct val="111666"/>
              </a:lnSpc>
              <a:buClr>
                <a:srgbClr val="231F20"/>
              </a:buClr>
              <a:buSzPts val="1100"/>
              <a:buFont typeface="Arial Black"/>
              <a:buChar char="•"/>
            </a:pPr>
            <a:r>
              <a:rPr lang="en" sz="1467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Breaking the silence</a:t>
            </a: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 - Increase the reporting of sexual harassment cases in the workplace 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from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 marR="296733">
              <a:lnSpc>
                <a:spcPct val="111666"/>
              </a:lnSpc>
            </a:pPr>
            <a:endParaRPr sz="1467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86262" marR="135463" indent="-177796">
              <a:lnSpc>
                <a:spcPct val="111666"/>
              </a:lnSpc>
              <a:buClr>
                <a:srgbClr val="231F20"/>
              </a:buClr>
              <a:buSzPts val="1100"/>
              <a:buFont typeface="Arial Black"/>
              <a:buChar char="•"/>
            </a:pPr>
            <a:r>
              <a:rPr lang="en" sz="1467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Safer work: </a:t>
            </a:r>
            <a:r>
              <a:rPr lang="en" sz="1467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Reduce incidents of sexual harassment in the workplace 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from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59"/>
          <p:cNvSpPr txBox="1"/>
          <p:nvPr/>
        </p:nvSpPr>
        <p:spPr>
          <a:xfrm>
            <a:off x="6563500" y="3879298"/>
            <a:ext cx="1866400" cy="348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6933"/>
            <a:r>
              <a:rPr lang="en" sz="2267" b="1">
                <a:solidFill>
                  <a:srgbClr val="231F20"/>
                </a:solidFill>
              </a:rPr>
              <a:t>Maintenance</a:t>
            </a:r>
            <a:endParaRPr sz="2267">
              <a:solidFill>
                <a:schemeClr val="dk1"/>
              </a:solidFill>
            </a:endParaRPr>
          </a:p>
        </p:txBody>
      </p:sp>
      <p:sp>
        <p:nvSpPr>
          <p:cNvPr id="444" name="Google Shape;444;p59"/>
          <p:cNvSpPr txBox="1"/>
          <p:nvPr/>
        </p:nvSpPr>
        <p:spPr>
          <a:xfrm>
            <a:off x="5889467" y="4185934"/>
            <a:ext cx="6020400" cy="2589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38658">
              <a:lnSpc>
                <a:spcPct val="111666"/>
              </a:lnSpc>
            </a:pP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 indent="-262460">
              <a:lnSpc>
                <a:spcPct val="115000"/>
              </a:lnSpc>
              <a:buClr>
                <a:schemeClr val="dk1"/>
              </a:buClr>
              <a:buSzPts val="1100"/>
              <a:buChar char="•"/>
            </a:pP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Default Buster: 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 100 days, trace, fast-track, and successfully execute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historically defaulted child maintenance claims (e.g., placing garnishee orders directly on payrolls), putting cash directly into the hands of single mothers.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>
              <a:lnSpc>
                <a:spcPct val="115000"/>
              </a:lnSpc>
            </a:pP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 indent="-262460">
              <a:lnSpc>
                <a:spcPct val="115000"/>
              </a:lnSpc>
              <a:buClr>
                <a:schemeClr val="dk1"/>
              </a:buClr>
              <a:buSzPts val="1100"/>
              <a:buChar char="•"/>
            </a:pP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Transport Subsidy: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secure a localised transport fund that successfully pays for the taxi fare of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GBV survivors, ensuring 0% of them miss their court dates or trauma counseling sessions due to a lack of transport money.</a:t>
            </a:r>
            <a:endParaRPr sz="1467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5" name="Google Shape;445;p59"/>
          <p:cNvSpPr txBox="1"/>
          <p:nvPr/>
        </p:nvSpPr>
        <p:spPr>
          <a:xfrm>
            <a:off x="203933" y="2392333"/>
            <a:ext cx="5428000" cy="4153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38658" indent="-262460">
              <a:lnSpc>
                <a:spcPct val="115000"/>
              </a:lnSpc>
              <a:buClr>
                <a:schemeClr val="dk1"/>
              </a:buClr>
              <a:buSzPts val="1100"/>
              <a:buChar char="•"/>
            </a:pP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First Revenue: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transition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survivors from basic skills-training into active employment or micro-enterprises, ensuring they earn their very first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[Rand Amount]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independent, sustainable revenue.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>
              <a:lnSpc>
                <a:spcPct val="115000"/>
              </a:lnSpc>
            </a:pP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 indent="-262460">
              <a:lnSpc>
                <a:spcPct val="115000"/>
              </a:lnSpc>
              <a:buClr>
                <a:schemeClr val="dk1"/>
              </a:buClr>
              <a:buSzPts val="1100"/>
              <a:buChar char="•"/>
            </a:pP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Procurement" SMURF: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ensure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registered women-owned businesses secure and deliver on their first official procurement order from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[Municipality/Department]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>
              <a:lnSpc>
                <a:spcPct val="115000"/>
              </a:lnSpc>
            </a:pP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38658" indent="-262460">
              <a:lnSpc>
                <a:spcPct val="115000"/>
              </a:lnSpc>
              <a:buClr>
                <a:schemeClr val="dk1"/>
              </a:buClr>
              <a:buSzPts val="1100"/>
              <a:buChar char="•"/>
            </a:pP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Work Hustle: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equip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young women/survivors from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[Local Shelter/Community]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with donated laptops/data or skills and successfully place them into remote, paid gig-economy jobs, generating a combined total of </a:t>
            </a:r>
            <a:r>
              <a:rPr lang="en" sz="1467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Rand Amount]</a:t>
            </a:r>
            <a:r>
              <a:rPr lang="en" sz="1467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new, independent income.</a:t>
            </a:r>
            <a:endParaRPr sz="1467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6" name="Google Shape;446;p59"/>
          <p:cNvSpPr/>
          <p:nvPr/>
        </p:nvSpPr>
        <p:spPr>
          <a:xfrm>
            <a:off x="352941" y="1476475"/>
            <a:ext cx="752000" cy="608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59"/>
          <p:cNvSpPr/>
          <p:nvPr/>
        </p:nvSpPr>
        <p:spPr>
          <a:xfrm>
            <a:off x="5889469" y="4039215"/>
            <a:ext cx="641828" cy="225959"/>
          </a:xfrm>
          <a:custGeom>
            <a:avLst/>
            <a:gdLst/>
            <a:ahLst/>
            <a:cxnLst/>
            <a:rect l="l" t="t" r="r" b="b"/>
            <a:pathLst>
              <a:path w="795654" h="353060" extrusionOk="0">
                <a:moveTo>
                  <a:pt x="602497" y="39964"/>
                </a:moveTo>
                <a:lnTo>
                  <a:pt x="590616" y="86309"/>
                </a:lnTo>
                <a:lnTo>
                  <a:pt x="559789" y="120326"/>
                </a:lnTo>
                <a:lnTo>
                  <a:pt x="519174" y="133673"/>
                </a:lnTo>
                <a:lnTo>
                  <a:pt x="477751" y="140759"/>
                </a:lnTo>
                <a:lnTo>
                  <a:pt x="410206" y="149477"/>
                </a:lnTo>
                <a:lnTo>
                  <a:pt x="360991" y="151988"/>
                </a:lnTo>
                <a:lnTo>
                  <a:pt x="342481" y="151318"/>
                </a:lnTo>
                <a:lnTo>
                  <a:pt x="301851" y="139529"/>
                </a:lnTo>
                <a:lnTo>
                  <a:pt x="297235" y="130414"/>
                </a:lnTo>
                <a:lnTo>
                  <a:pt x="297766" y="125611"/>
                </a:lnTo>
                <a:lnTo>
                  <a:pt x="333931" y="101591"/>
                </a:lnTo>
                <a:lnTo>
                  <a:pt x="385390" y="100044"/>
                </a:lnTo>
                <a:lnTo>
                  <a:pt x="401181" y="99605"/>
                </a:lnTo>
                <a:lnTo>
                  <a:pt x="450820" y="96709"/>
                </a:lnTo>
                <a:lnTo>
                  <a:pt x="497604" y="89532"/>
                </a:lnTo>
                <a:lnTo>
                  <a:pt x="533497" y="75620"/>
                </a:lnTo>
                <a:lnTo>
                  <a:pt x="550526" y="42348"/>
                </a:lnTo>
                <a:lnTo>
                  <a:pt x="547294" y="30794"/>
                </a:lnTo>
                <a:lnTo>
                  <a:pt x="515188" y="10204"/>
                </a:lnTo>
                <a:lnTo>
                  <a:pt x="473633" y="4310"/>
                </a:lnTo>
                <a:lnTo>
                  <a:pt x="427654" y="2954"/>
                </a:lnTo>
                <a:lnTo>
                  <a:pt x="412986" y="2942"/>
                </a:lnTo>
                <a:lnTo>
                  <a:pt x="399235" y="2949"/>
                </a:lnTo>
                <a:lnTo>
                  <a:pt x="386751" y="2851"/>
                </a:lnTo>
                <a:lnTo>
                  <a:pt x="363526" y="1953"/>
                </a:lnTo>
                <a:lnTo>
                  <a:pt x="343093" y="1166"/>
                </a:lnTo>
                <a:lnTo>
                  <a:pt x="325146" y="583"/>
                </a:lnTo>
                <a:lnTo>
                  <a:pt x="309382" y="295"/>
                </a:lnTo>
                <a:lnTo>
                  <a:pt x="295496" y="391"/>
                </a:lnTo>
                <a:lnTo>
                  <a:pt x="252650" y="6452"/>
                </a:lnTo>
                <a:lnTo>
                  <a:pt x="215516" y="25961"/>
                </a:lnTo>
                <a:lnTo>
                  <a:pt x="179699" y="52924"/>
                </a:lnTo>
                <a:lnTo>
                  <a:pt x="164620" y="64745"/>
                </a:lnTo>
                <a:lnTo>
                  <a:pt x="147464" y="78136"/>
                </a:lnTo>
                <a:lnTo>
                  <a:pt x="127927" y="93187"/>
                </a:lnTo>
                <a:lnTo>
                  <a:pt x="105704" y="109988"/>
                </a:lnTo>
                <a:lnTo>
                  <a:pt x="84395" y="125828"/>
                </a:lnTo>
                <a:lnTo>
                  <a:pt x="65649" y="139664"/>
                </a:lnTo>
                <a:lnTo>
                  <a:pt x="49400" y="151723"/>
                </a:lnTo>
                <a:lnTo>
                  <a:pt x="14972" y="179535"/>
                </a:lnTo>
                <a:lnTo>
                  <a:pt x="0" y="205637"/>
                </a:lnTo>
                <a:lnTo>
                  <a:pt x="1337" y="211728"/>
                </a:lnTo>
                <a:lnTo>
                  <a:pt x="35191" y="251021"/>
                </a:lnTo>
                <a:lnTo>
                  <a:pt x="46930" y="262249"/>
                </a:lnTo>
                <a:lnTo>
                  <a:pt x="60171" y="275134"/>
                </a:lnTo>
                <a:lnTo>
                  <a:pt x="74846" y="289906"/>
                </a:lnTo>
                <a:lnTo>
                  <a:pt x="90890" y="306792"/>
                </a:lnTo>
                <a:lnTo>
                  <a:pt x="101990" y="318896"/>
                </a:lnTo>
                <a:lnTo>
                  <a:pt x="111402" y="329188"/>
                </a:lnTo>
                <a:lnTo>
                  <a:pt x="119464" y="337655"/>
                </a:lnTo>
                <a:lnTo>
                  <a:pt x="126517" y="344281"/>
                </a:lnTo>
                <a:lnTo>
                  <a:pt x="132900" y="349052"/>
                </a:lnTo>
                <a:lnTo>
                  <a:pt x="138951" y="351955"/>
                </a:lnTo>
                <a:lnTo>
                  <a:pt x="145011" y="352974"/>
                </a:lnTo>
                <a:lnTo>
                  <a:pt x="151417" y="352095"/>
                </a:lnTo>
                <a:lnTo>
                  <a:pt x="187303" y="329316"/>
                </a:lnTo>
                <a:lnTo>
                  <a:pt x="200535" y="318733"/>
                </a:lnTo>
                <a:lnTo>
                  <a:pt x="212667" y="309400"/>
                </a:lnTo>
                <a:lnTo>
                  <a:pt x="222484" y="303234"/>
                </a:lnTo>
                <a:lnTo>
                  <a:pt x="231381" y="299729"/>
                </a:lnTo>
                <a:lnTo>
                  <a:pt x="240754" y="298384"/>
                </a:lnTo>
                <a:lnTo>
                  <a:pt x="251999" y="298694"/>
                </a:lnTo>
                <a:lnTo>
                  <a:pt x="307288" y="304911"/>
                </a:lnTo>
                <a:lnTo>
                  <a:pt x="342084" y="309239"/>
                </a:lnTo>
                <a:lnTo>
                  <a:pt x="357542" y="311101"/>
                </a:lnTo>
                <a:lnTo>
                  <a:pt x="371868" y="312686"/>
                </a:lnTo>
                <a:lnTo>
                  <a:pt x="385183" y="313936"/>
                </a:lnTo>
                <a:lnTo>
                  <a:pt x="397608" y="314795"/>
                </a:lnTo>
                <a:lnTo>
                  <a:pt x="409264" y="315207"/>
                </a:lnTo>
                <a:lnTo>
                  <a:pt x="420273" y="315113"/>
                </a:lnTo>
                <a:lnTo>
                  <a:pt x="460250" y="308553"/>
                </a:lnTo>
                <a:lnTo>
                  <a:pt x="499545" y="289365"/>
                </a:lnTo>
                <a:lnTo>
                  <a:pt x="527127" y="269525"/>
                </a:lnTo>
                <a:lnTo>
                  <a:pt x="535644" y="263133"/>
                </a:lnTo>
                <a:lnTo>
                  <a:pt x="546586" y="254949"/>
                </a:lnTo>
                <a:lnTo>
                  <a:pt x="559630" y="245197"/>
                </a:lnTo>
                <a:lnTo>
                  <a:pt x="574456" y="234103"/>
                </a:lnTo>
                <a:lnTo>
                  <a:pt x="608164" y="208785"/>
                </a:lnTo>
                <a:lnTo>
                  <a:pt x="645135" y="180797"/>
                </a:lnTo>
                <a:lnTo>
                  <a:pt x="682794" y="151936"/>
                </a:lnTo>
                <a:lnTo>
                  <a:pt x="718567" y="124003"/>
                </a:lnTo>
                <a:lnTo>
                  <a:pt x="749878" y="98798"/>
                </a:lnTo>
                <a:lnTo>
                  <a:pt x="782850" y="70040"/>
                </a:lnTo>
                <a:lnTo>
                  <a:pt x="795242" y="45959"/>
                </a:lnTo>
                <a:lnTo>
                  <a:pt x="794712" y="33408"/>
                </a:lnTo>
                <a:lnTo>
                  <a:pt x="765547" y="644"/>
                </a:lnTo>
                <a:lnTo>
                  <a:pt x="757973" y="0"/>
                </a:lnTo>
                <a:lnTo>
                  <a:pt x="748257" y="608"/>
                </a:lnTo>
                <a:lnTo>
                  <a:pt x="709947" y="8165"/>
                </a:lnTo>
                <a:lnTo>
                  <a:pt x="665677" y="20586"/>
                </a:lnTo>
                <a:lnTo>
                  <a:pt x="625445" y="33064"/>
                </a:lnTo>
                <a:lnTo>
                  <a:pt x="614660" y="36405"/>
                </a:lnTo>
                <a:lnTo>
                  <a:pt x="605806" y="39041"/>
                </a:lnTo>
                <a:lnTo>
                  <a:pt x="602497" y="39964"/>
                </a:lnTo>
                <a:close/>
              </a:path>
            </a:pathLst>
          </a:custGeom>
          <a:noFill/>
          <a:ln w="10125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59"/>
          <p:cNvSpPr/>
          <p:nvPr/>
        </p:nvSpPr>
        <p:spPr>
          <a:xfrm>
            <a:off x="6143818" y="3678786"/>
            <a:ext cx="349855" cy="327965"/>
          </a:xfrm>
          <a:custGeom>
            <a:avLst/>
            <a:gdLst/>
            <a:ahLst/>
            <a:cxnLst/>
            <a:rect l="l" t="t" r="r" b="b"/>
            <a:pathLst>
              <a:path w="433704" h="512445" extrusionOk="0">
                <a:moveTo>
                  <a:pt x="312065" y="328226"/>
                </a:moveTo>
                <a:lnTo>
                  <a:pt x="191906" y="328226"/>
                </a:lnTo>
                <a:lnTo>
                  <a:pt x="239894" y="328914"/>
                </a:lnTo>
                <a:lnTo>
                  <a:pt x="240585" y="340556"/>
                </a:lnTo>
                <a:lnTo>
                  <a:pt x="240899" y="352966"/>
                </a:lnTo>
                <a:lnTo>
                  <a:pt x="240932" y="365968"/>
                </a:lnTo>
                <a:lnTo>
                  <a:pt x="240782" y="379386"/>
                </a:lnTo>
                <a:lnTo>
                  <a:pt x="240322" y="406765"/>
                </a:lnTo>
                <a:lnTo>
                  <a:pt x="240295" y="433693"/>
                </a:lnTo>
                <a:lnTo>
                  <a:pt x="244657" y="480563"/>
                </a:lnTo>
                <a:lnTo>
                  <a:pt x="273905" y="512261"/>
                </a:lnTo>
                <a:lnTo>
                  <a:pt x="282677" y="510779"/>
                </a:lnTo>
                <a:lnTo>
                  <a:pt x="310417" y="482663"/>
                </a:lnTo>
                <a:lnTo>
                  <a:pt x="313088" y="458763"/>
                </a:lnTo>
                <a:lnTo>
                  <a:pt x="313050" y="442775"/>
                </a:lnTo>
                <a:lnTo>
                  <a:pt x="312106" y="413620"/>
                </a:lnTo>
                <a:lnTo>
                  <a:pt x="312065" y="328226"/>
                </a:lnTo>
                <a:close/>
              </a:path>
              <a:path w="433704" h="512445" extrusionOk="0">
                <a:moveTo>
                  <a:pt x="30252" y="0"/>
                </a:moveTo>
                <a:lnTo>
                  <a:pt x="0" y="27032"/>
                </a:lnTo>
                <a:lnTo>
                  <a:pt x="36" y="28934"/>
                </a:lnTo>
                <a:lnTo>
                  <a:pt x="66810" y="124818"/>
                </a:lnTo>
                <a:lnTo>
                  <a:pt x="110800" y="175464"/>
                </a:lnTo>
                <a:lnTo>
                  <a:pt x="116424" y="184485"/>
                </a:lnTo>
                <a:lnTo>
                  <a:pt x="119272" y="193406"/>
                </a:lnTo>
                <a:lnTo>
                  <a:pt x="120192" y="203555"/>
                </a:lnTo>
                <a:lnTo>
                  <a:pt x="120095" y="216971"/>
                </a:lnTo>
                <a:lnTo>
                  <a:pt x="119798" y="234627"/>
                </a:lnTo>
                <a:lnTo>
                  <a:pt x="119550" y="426362"/>
                </a:lnTo>
                <a:lnTo>
                  <a:pt x="119230" y="442775"/>
                </a:lnTo>
                <a:lnTo>
                  <a:pt x="118771" y="457120"/>
                </a:lnTo>
                <a:lnTo>
                  <a:pt x="118893" y="469032"/>
                </a:lnTo>
                <a:lnTo>
                  <a:pt x="139849" y="508244"/>
                </a:lnTo>
                <a:lnTo>
                  <a:pt x="156246" y="510055"/>
                </a:lnTo>
                <a:lnTo>
                  <a:pt x="169102" y="508221"/>
                </a:lnTo>
                <a:lnTo>
                  <a:pt x="191238" y="469694"/>
                </a:lnTo>
                <a:lnTo>
                  <a:pt x="191906" y="328226"/>
                </a:lnTo>
                <a:lnTo>
                  <a:pt x="312065" y="328226"/>
                </a:lnTo>
                <a:lnTo>
                  <a:pt x="312006" y="203555"/>
                </a:lnTo>
                <a:lnTo>
                  <a:pt x="331577" y="162645"/>
                </a:lnTo>
                <a:lnTo>
                  <a:pt x="364982" y="124818"/>
                </a:lnTo>
                <a:lnTo>
                  <a:pt x="233032" y="124818"/>
                </a:lnTo>
                <a:lnTo>
                  <a:pt x="191029" y="123510"/>
                </a:lnTo>
                <a:lnTo>
                  <a:pt x="149746" y="112016"/>
                </a:lnTo>
                <a:lnTo>
                  <a:pt x="119644" y="81772"/>
                </a:lnTo>
                <a:lnTo>
                  <a:pt x="104282" y="62513"/>
                </a:lnTo>
                <a:lnTo>
                  <a:pt x="95081" y="51213"/>
                </a:lnTo>
                <a:lnTo>
                  <a:pt x="63407" y="15874"/>
                </a:lnTo>
                <a:lnTo>
                  <a:pt x="37983" y="1356"/>
                </a:lnTo>
                <a:lnTo>
                  <a:pt x="30252" y="0"/>
                </a:lnTo>
                <a:close/>
              </a:path>
              <a:path w="433704" h="512445" extrusionOk="0">
                <a:moveTo>
                  <a:pt x="404296" y="1482"/>
                </a:moveTo>
                <a:lnTo>
                  <a:pt x="364385" y="19582"/>
                </a:lnTo>
                <a:lnTo>
                  <a:pt x="332369" y="53698"/>
                </a:lnTo>
                <a:lnTo>
                  <a:pt x="301815" y="92386"/>
                </a:lnTo>
                <a:lnTo>
                  <a:pt x="290546" y="105384"/>
                </a:lnTo>
                <a:lnTo>
                  <a:pt x="248778" y="124527"/>
                </a:lnTo>
                <a:lnTo>
                  <a:pt x="233032" y="124818"/>
                </a:lnTo>
                <a:lnTo>
                  <a:pt x="364982" y="124818"/>
                </a:lnTo>
                <a:lnTo>
                  <a:pt x="369475" y="119991"/>
                </a:lnTo>
                <a:lnTo>
                  <a:pt x="378245" y="110318"/>
                </a:lnTo>
                <a:lnTo>
                  <a:pt x="386409" y="101193"/>
                </a:lnTo>
                <a:lnTo>
                  <a:pt x="394864" y="91989"/>
                </a:lnTo>
                <a:lnTo>
                  <a:pt x="424687" y="55240"/>
                </a:lnTo>
                <a:lnTo>
                  <a:pt x="433206" y="28934"/>
                </a:lnTo>
                <a:lnTo>
                  <a:pt x="431569" y="20631"/>
                </a:lnTo>
                <a:lnTo>
                  <a:pt x="427119" y="12631"/>
                </a:lnTo>
                <a:lnTo>
                  <a:pt x="419657" y="6647"/>
                </a:lnTo>
                <a:lnTo>
                  <a:pt x="412041" y="2992"/>
                </a:lnTo>
                <a:lnTo>
                  <a:pt x="404296" y="1482"/>
                </a:lnTo>
                <a:close/>
              </a:path>
            </a:pathLst>
          </a:custGeom>
          <a:solidFill>
            <a:srgbClr val="E962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59"/>
          <p:cNvSpPr/>
          <p:nvPr/>
        </p:nvSpPr>
        <p:spPr>
          <a:xfrm>
            <a:off x="6143761" y="3678786"/>
            <a:ext cx="349855" cy="327965"/>
          </a:xfrm>
          <a:custGeom>
            <a:avLst/>
            <a:gdLst/>
            <a:ahLst/>
            <a:cxnLst/>
            <a:rect l="l" t="t" r="r" b="b"/>
            <a:pathLst>
              <a:path w="433704" h="512445" extrusionOk="0">
                <a:moveTo>
                  <a:pt x="119861" y="237459"/>
                </a:moveTo>
                <a:lnTo>
                  <a:pt x="119620" y="426362"/>
                </a:lnTo>
                <a:lnTo>
                  <a:pt x="119300" y="442775"/>
                </a:lnTo>
                <a:lnTo>
                  <a:pt x="118841" y="457120"/>
                </a:lnTo>
                <a:lnTo>
                  <a:pt x="118970" y="469694"/>
                </a:lnTo>
                <a:lnTo>
                  <a:pt x="139919" y="508244"/>
                </a:lnTo>
                <a:lnTo>
                  <a:pt x="156316" y="510055"/>
                </a:lnTo>
                <a:lnTo>
                  <a:pt x="169172" y="508221"/>
                </a:lnTo>
                <a:lnTo>
                  <a:pt x="191392" y="469032"/>
                </a:lnTo>
                <a:lnTo>
                  <a:pt x="191975" y="328226"/>
                </a:lnTo>
                <a:lnTo>
                  <a:pt x="239964" y="328914"/>
                </a:lnTo>
                <a:lnTo>
                  <a:pt x="240655" y="340556"/>
                </a:lnTo>
                <a:lnTo>
                  <a:pt x="240969" y="352966"/>
                </a:lnTo>
                <a:lnTo>
                  <a:pt x="241002" y="365968"/>
                </a:lnTo>
                <a:lnTo>
                  <a:pt x="240852" y="379386"/>
                </a:lnTo>
                <a:lnTo>
                  <a:pt x="240616" y="393043"/>
                </a:lnTo>
                <a:lnTo>
                  <a:pt x="240391" y="406765"/>
                </a:lnTo>
                <a:lnTo>
                  <a:pt x="240275" y="420373"/>
                </a:lnTo>
                <a:lnTo>
                  <a:pt x="240365" y="433693"/>
                </a:lnTo>
                <a:lnTo>
                  <a:pt x="240758" y="446549"/>
                </a:lnTo>
                <a:lnTo>
                  <a:pt x="247304" y="489798"/>
                </a:lnTo>
                <a:lnTo>
                  <a:pt x="273975" y="512261"/>
                </a:lnTo>
                <a:lnTo>
                  <a:pt x="282746" y="510779"/>
                </a:lnTo>
                <a:lnTo>
                  <a:pt x="310487" y="482663"/>
                </a:lnTo>
                <a:lnTo>
                  <a:pt x="313222" y="457619"/>
                </a:lnTo>
                <a:lnTo>
                  <a:pt x="313143" y="443465"/>
                </a:lnTo>
                <a:lnTo>
                  <a:pt x="312655" y="428684"/>
                </a:lnTo>
                <a:lnTo>
                  <a:pt x="312176" y="413620"/>
                </a:lnTo>
                <a:lnTo>
                  <a:pt x="312075" y="203555"/>
                </a:lnTo>
                <a:lnTo>
                  <a:pt x="331647" y="162645"/>
                </a:lnTo>
                <a:lnTo>
                  <a:pt x="360017" y="130228"/>
                </a:lnTo>
                <a:lnTo>
                  <a:pt x="369545" y="119991"/>
                </a:lnTo>
                <a:lnTo>
                  <a:pt x="378315" y="110318"/>
                </a:lnTo>
                <a:lnTo>
                  <a:pt x="386479" y="101193"/>
                </a:lnTo>
                <a:lnTo>
                  <a:pt x="394934" y="91989"/>
                </a:lnTo>
                <a:lnTo>
                  <a:pt x="403333" y="82750"/>
                </a:lnTo>
                <a:lnTo>
                  <a:pt x="429490" y="46282"/>
                </a:lnTo>
                <a:lnTo>
                  <a:pt x="433276" y="28934"/>
                </a:lnTo>
                <a:lnTo>
                  <a:pt x="431639" y="20631"/>
                </a:lnTo>
                <a:lnTo>
                  <a:pt x="427189" y="12631"/>
                </a:lnTo>
                <a:lnTo>
                  <a:pt x="419726" y="6647"/>
                </a:lnTo>
                <a:lnTo>
                  <a:pt x="412111" y="2992"/>
                </a:lnTo>
                <a:lnTo>
                  <a:pt x="404365" y="1482"/>
                </a:lnTo>
                <a:lnTo>
                  <a:pt x="396511" y="1929"/>
                </a:lnTo>
                <a:lnTo>
                  <a:pt x="356391" y="27032"/>
                </a:lnTo>
                <a:lnTo>
                  <a:pt x="324608" y="63406"/>
                </a:lnTo>
                <a:lnTo>
                  <a:pt x="309309" y="82935"/>
                </a:lnTo>
                <a:lnTo>
                  <a:pt x="301885" y="92386"/>
                </a:lnTo>
                <a:lnTo>
                  <a:pt x="271523" y="120037"/>
                </a:lnTo>
                <a:lnTo>
                  <a:pt x="233102" y="124818"/>
                </a:lnTo>
                <a:lnTo>
                  <a:pt x="217132" y="124695"/>
                </a:lnTo>
                <a:lnTo>
                  <a:pt x="171418" y="120638"/>
                </a:lnTo>
                <a:lnTo>
                  <a:pt x="132239" y="96644"/>
                </a:lnTo>
                <a:lnTo>
                  <a:pt x="112524" y="72751"/>
                </a:lnTo>
                <a:lnTo>
                  <a:pt x="104413" y="62587"/>
                </a:lnTo>
                <a:lnTo>
                  <a:pt x="72263" y="24576"/>
                </a:lnTo>
                <a:lnTo>
                  <a:pt x="38052" y="1356"/>
                </a:lnTo>
                <a:lnTo>
                  <a:pt x="30322" y="0"/>
                </a:lnTo>
                <a:lnTo>
                  <a:pt x="23181" y="196"/>
                </a:lnTo>
                <a:lnTo>
                  <a:pt x="0" y="27601"/>
                </a:lnTo>
                <a:lnTo>
                  <a:pt x="627" y="35479"/>
                </a:lnTo>
                <a:lnTo>
                  <a:pt x="101605" y="164836"/>
                </a:lnTo>
                <a:lnTo>
                  <a:pt x="110870" y="175464"/>
                </a:lnTo>
                <a:lnTo>
                  <a:pt x="116494" y="184485"/>
                </a:lnTo>
                <a:lnTo>
                  <a:pt x="119342" y="193406"/>
                </a:lnTo>
                <a:lnTo>
                  <a:pt x="120277" y="203732"/>
                </a:lnTo>
                <a:lnTo>
                  <a:pt x="120165" y="216971"/>
                </a:lnTo>
                <a:lnTo>
                  <a:pt x="119868" y="234627"/>
                </a:lnTo>
                <a:lnTo>
                  <a:pt x="119861" y="237459"/>
                </a:lnTo>
                <a:close/>
              </a:path>
            </a:pathLst>
          </a:custGeom>
          <a:noFill/>
          <a:ln w="10125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59"/>
          <p:cNvSpPr/>
          <p:nvPr/>
        </p:nvSpPr>
        <p:spPr>
          <a:xfrm>
            <a:off x="6252029" y="3590874"/>
            <a:ext cx="136767" cy="110135"/>
          </a:xfrm>
          <a:custGeom>
            <a:avLst/>
            <a:gdLst/>
            <a:ahLst/>
            <a:cxnLst/>
            <a:rect l="l" t="t" r="r" b="b"/>
            <a:pathLst>
              <a:path w="169545" h="172085" extrusionOk="0">
                <a:moveTo>
                  <a:pt x="61478" y="4120"/>
                </a:moveTo>
                <a:lnTo>
                  <a:pt x="22906" y="25864"/>
                </a:lnTo>
                <a:lnTo>
                  <a:pt x="3374" y="58773"/>
                </a:lnTo>
                <a:lnTo>
                  <a:pt x="0" y="83691"/>
                </a:lnTo>
                <a:lnTo>
                  <a:pt x="996" y="96318"/>
                </a:lnTo>
                <a:lnTo>
                  <a:pt x="21244" y="142308"/>
                </a:lnTo>
                <a:lnTo>
                  <a:pt x="64154" y="169458"/>
                </a:lnTo>
                <a:lnTo>
                  <a:pt x="77898" y="171488"/>
                </a:lnTo>
                <a:lnTo>
                  <a:pt x="92709" y="171132"/>
                </a:lnTo>
                <a:lnTo>
                  <a:pt x="135304" y="155939"/>
                </a:lnTo>
                <a:lnTo>
                  <a:pt x="160670" y="126224"/>
                </a:lnTo>
                <a:lnTo>
                  <a:pt x="169343" y="89005"/>
                </a:lnTo>
                <a:lnTo>
                  <a:pt x="168735" y="76132"/>
                </a:lnTo>
                <a:lnTo>
                  <a:pt x="157046" y="39720"/>
                </a:lnTo>
                <a:lnTo>
                  <a:pt x="120128" y="5932"/>
                </a:lnTo>
                <a:lnTo>
                  <a:pt x="93339" y="0"/>
                </a:lnTo>
                <a:lnTo>
                  <a:pt x="78020" y="674"/>
                </a:lnTo>
                <a:lnTo>
                  <a:pt x="61478" y="4120"/>
                </a:lnTo>
                <a:close/>
              </a:path>
            </a:pathLst>
          </a:custGeom>
          <a:noFill/>
          <a:ln w="10125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59"/>
          <p:cNvSpPr/>
          <p:nvPr/>
        </p:nvSpPr>
        <p:spPr>
          <a:xfrm>
            <a:off x="6047450" y="1508767"/>
            <a:ext cx="524013" cy="425501"/>
          </a:xfrm>
          <a:custGeom>
            <a:avLst/>
            <a:gdLst/>
            <a:ahLst/>
            <a:cxnLst/>
            <a:rect l="l" t="t" r="r" b="b"/>
            <a:pathLst>
              <a:path w="649604" h="664845" extrusionOk="0">
                <a:moveTo>
                  <a:pt x="74411" y="664847"/>
                </a:moveTo>
                <a:lnTo>
                  <a:pt x="77622" y="656323"/>
                </a:lnTo>
                <a:lnTo>
                  <a:pt x="83028" y="644321"/>
                </a:lnTo>
                <a:lnTo>
                  <a:pt x="89419" y="630727"/>
                </a:lnTo>
                <a:lnTo>
                  <a:pt x="95585" y="617432"/>
                </a:lnTo>
                <a:lnTo>
                  <a:pt x="100314" y="606323"/>
                </a:lnTo>
                <a:lnTo>
                  <a:pt x="103396" y="593409"/>
                </a:lnTo>
                <a:lnTo>
                  <a:pt x="103396" y="580783"/>
                </a:lnTo>
                <a:lnTo>
                  <a:pt x="100466" y="569123"/>
                </a:lnTo>
                <a:lnTo>
                  <a:pt x="93353" y="556539"/>
                </a:lnTo>
                <a:lnTo>
                  <a:pt x="85759" y="548426"/>
                </a:lnTo>
                <a:lnTo>
                  <a:pt x="78818" y="540180"/>
                </a:lnTo>
                <a:lnTo>
                  <a:pt x="49925" y="502061"/>
                </a:lnTo>
                <a:lnTo>
                  <a:pt x="30820" y="467819"/>
                </a:lnTo>
                <a:lnTo>
                  <a:pt x="11707" y="415995"/>
                </a:lnTo>
                <a:lnTo>
                  <a:pt x="1499" y="359302"/>
                </a:lnTo>
                <a:lnTo>
                  <a:pt x="0" y="331244"/>
                </a:lnTo>
                <a:lnTo>
                  <a:pt x="806" y="303537"/>
                </a:lnTo>
                <a:lnTo>
                  <a:pt x="9050" y="249648"/>
                </a:lnTo>
                <a:lnTo>
                  <a:pt x="25652" y="198585"/>
                </a:lnTo>
                <a:lnTo>
                  <a:pt x="50034" y="151294"/>
                </a:lnTo>
                <a:lnTo>
                  <a:pt x="81617" y="108725"/>
                </a:lnTo>
                <a:lnTo>
                  <a:pt x="119823" y="71824"/>
                </a:lnTo>
                <a:lnTo>
                  <a:pt x="164073" y="41540"/>
                </a:lnTo>
                <a:lnTo>
                  <a:pt x="213789" y="18821"/>
                </a:lnTo>
                <a:lnTo>
                  <a:pt x="255787" y="6999"/>
                </a:lnTo>
                <a:lnTo>
                  <a:pt x="301398" y="686"/>
                </a:lnTo>
                <a:lnTo>
                  <a:pt x="331379" y="0"/>
                </a:lnTo>
                <a:lnTo>
                  <a:pt x="346165" y="652"/>
                </a:lnTo>
                <a:lnTo>
                  <a:pt x="389392" y="6344"/>
                </a:lnTo>
                <a:lnTo>
                  <a:pt x="430384" y="17210"/>
                </a:lnTo>
                <a:lnTo>
                  <a:pt x="468444" y="32697"/>
                </a:lnTo>
                <a:lnTo>
                  <a:pt x="502877" y="52251"/>
                </a:lnTo>
                <a:lnTo>
                  <a:pt x="533459" y="75250"/>
                </a:lnTo>
                <a:lnTo>
                  <a:pt x="569676" y="110311"/>
                </a:lnTo>
                <a:lnTo>
                  <a:pt x="600157" y="150214"/>
                </a:lnTo>
                <a:lnTo>
                  <a:pt x="624172" y="194827"/>
                </a:lnTo>
                <a:lnTo>
                  <a:pt x="637503" y="231298"/>
                </a:lnTo>
                <a:lnTo>
                  <a:pt x="647156" y="279729"/>
                </a:lnTo>
                <a:lnTo>
                  <a:pt x="649350" y="324224"/>
                </a:lnTo>
                <a:lnTo>
                  <a:pt x="648444" y="345929"/>
                </a:lnTo>
                <a:lnTo>
                  <a:pt x="642792" y="388061"/>
                </a:lnTo>
                <a:lnTo>
                  <a:pt x="632241" y="428236"/>
                </a:lnTo>
                <a:lnTo>
                  <a:pt x="617058" y="466148"/>
                </a:lnTo>
                <a:lnTo>
                  <a:pt x="597507" y="501492"/>
                </a:lnTo>
                <a:lnTo>
                  <a:pt x="573857" y="533963"/>
                </a:lnTo>
                <a:lnTo>
                  <a:pt x="546371" y="563255"/>
                </a:lnTo>
                <a:lnTo>
                  <a:pt x="515317" y="589062"/>
                </a:lnTo>
                <a:lnTo>
                  <a:pt x="480960" y="611078"/>
                </a:lnTo>
                <a:lnTo>
                  <a:pt x="435705" y="632072"/>
                </a:lnTo>
                <a:lnTo>
                  <a:pt x="388014" y="645870"/>
                </a:lnTo>
                <a:lnTo>
                  <a:pt x="338378" y="652062"/>
                </a:lnTo>
                <a:lnTo>
                  <a:pt x="325723" y="652373"/>
                </a:lnTo>
                <a:lnTo>
                  <a:pt x="312984" y="652177"/>
                </a:lnTo>
                <a:lnTo>
                  <a:pt x="274346" y="648478"/>
                </a:lnTo>
                <a:lnTo>
                  <a:pt x="234863" y="639500"/>
                </a:lnTo>
                <a:lnTo>
                  <a:pt x="212443" y="632240"/>
                </a:lnTo>
                <a:lnTo>
                  <a:pt x="196205" y="627469"/>
                </a:lnTo>
                <a:lnTo>
                  <a:pt x="182399" y="625349"/>
                </a:lnTo>
                <a:lnTo>
                  <a:pt x="170444" y="625450"/>
                </a:lnTo>
                <a:lnTo>
                  <a:pt x="159760" y="627343"/>
                </a:lnTo>
                <a:lnTo>
                  <a:pt x="149763" y="630598"/>
                </a:lnTo>
                <a:lnTo>
                  <a:pt x="139873" y="634785"/>
                </a:lnTo>
                <a:lnTo>
                  <a:pt x="129122" y="639768"/>
                </a:lnTo>
                <a:lnTo>
                  <a:pt x="115359" y="646245"/>
                </a:lnTo>
                <a:lnTo>
                  <a:pt x="100767" y="653105"/>
                </a:lnTo>
                <a:lnTo>
                  <a:pt x="87533" y="659241"/>
                </a:lnTo>
                <a:lnTo>
                  <a:pt x="77841" y="663542"/>
                </a:lnTo>
                <a:lnTo>
                  <a:pt x="74411" y="664847"/>
                </a:lnTo>
                <a:close/>
              </a:path>
            </a:pathLst>
          </a:custGeom>
          <a:noFill/>
          <a:ln w="65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59"/>
          <p:cNvSpPr/>
          <p:nvPr/>
        </p:nvSpPr>
        <p:spPr>
          <a:xfrm>
            <a:off x="6005934" y="1476462"/>
            <a:ext cx="607508" cy="502717"/>
          </a:xfrm>
          <a:custGeom>
            <a:avLst/>
            <a:gdLst/>
            <a:ahLst/>
            <a:cxnLst/>
            <a:rect l="l" t="t" r="r" b="b"/>
            <a:pathLst>
              <a:path w="753109" h="785495" extrusionOk="0">
                <a:moveTo>
                  <a:pt x="73690" y="708484"/>
                </a:moveTo>
                <a:lnTo>
                  <a:pt x="56669" y="750464"/>
                </a:lnTo>
                <a:lnTo>
                  <a:pt x="56624" y="760304"/>
                </a:lnTo>
                <a:lnTo>
                  <a:pt x="59894" y="769567"/>
                </a:lnTo>
                <a:lnTo>
                  <a:pt x="67293" y="778094"/>
                </a:lnTo>
                <a:lnTo>
                  <a:pt x="79621" y="784475"/>
                </a:lnTo>
                <a:lnTo>
                  <a:pt x="91433" y="784940"/>
                </a:lnTo>
                <a:lnTo>
                  <a:pt x="103293" y="781250"/>
                </a:lnTo>
                <a:lnTo>
                  <a:pt x="115538" y="775457"/>
                </a:lnTo>
                <a:lnTo>
                  <a:pt x="127530" y="769871"/>
                </a:lnTo>
                <a:lnTo>
                  <a:pt x="139302" y="764452"/>
                </a:lnTo>
                <a:lnTo>
                  <a:pt x="150886" y="759158"/>
                </a:lnTo>
                <a:lnTo>
                  <a:pt x="162314" y="753949"/>
                </a:lnTo>
                <a:lnTo>
                  <a:pt x="173619" y="748784"/>
                </a:lnTo>
                <a:lnTo>
                  <a:pt x="184832" y="743622"/>
                </a:lnTo>
                <a:lnTo>
                  <a:pt x="195986" y="738423"/>
                </a:lnTo>
                <a:lnTo>
                  <a:pt x="207113" y="733146"/>
                </a:lnTo>
                <a:lnTo>
                  <a:pt x="221378" y="726805"/>
                </a:lnTo>
                <a:lnTo>
                  <a:pt x="230406" y="725052"/>
                </a:lnTo>
                <a:lnTo>
                  <a:pt x="239096" y="727007"/>
                </a:lnTo>
                <a:lnTo>
                  <a:pt x="255272" y="732454"/>
                </a:lnTo>
                <a:lnTo>
                  <a:pt x="271367" y="737226"/>
                </a:lnTo>
                <a:lnTo>
                  <a:pt x="319116" y="747540"/>
                </a:lnTo>
                <a:lnTo>
                  <a:pt x="365953" y="751969"/>
                </a:lnTo>
                <a:lnTo>
                  <a:pt x="381339" y="752163"/>
                </a:lnTo>
                <a:lnTo>
                  <a:pt x="396603" y="751725"/>
                </a:lnTo>
                <a:lnTo>
                  <a:pt x="441615" y="746674"/>
                </a:lnTo>
                <a:lnTo>
                  <a:pt x="485348" y="736131"/>
                </a:lnTo>
                <a:lnTo>
                  <a:pt x="527666" y="720245"/>
                </a:lnTo>
                <a:lnTo>
                  <a:pt x="570446" y="697901"/>
                </a:lnTo>
                <a:lnTo>
                  <a:pt x="622580" y="659943"/>
                </a:lnTo>
                <a:lnTo>
                  <a:pt x="666527" y="614801"/>
                </a:lnTo>
                <a:lnTo>
                  <a:pt x="701893" y="563755"/>
                </a:lnTo>
                <a:lnTo>
                  <a:pt x="728281" y="508081"/>
                </a:lnTo>
                <a:lnTo>
                  <a:pt x="745294" y="449057"/>
                </a:lnTo>
                <a:lnTo>
                  <a:pt x="752536" y="387962"/>
                </a:lnTo>
                <a:lnTo>
                  <a:pt x="752370" y="357036"/>
                </a:lnTo>
                <a:lnTo>
                  <a:pt x="744213" y="295229"/>
                </a:lnTo>
                <a:lnTo>
                  <a:pt x="725295" y="234544"/>
                </a:lnTo>
                <a:lnTo>
                  <a:pt x="695219" y="176260"/>
                </a:lnTo>
                <a:lnTo>
                  <a:pt x="672371" y="143938"/>
                </a:lnTo>
                <a:lnTo>
                  <a:pt x="645042" y="112802"/>
                </a:lnTo>
                <a:lnTo>
                  <a:pt x="613233" y="83726"/>
                </a:lnTo>
                <a:lnTo>
                  <a:pt x="576947" y="57582"/>
                </a:lnTo>
                <a:lnTo>
                  <a:pt x="536185" y="35242"/>
                </a:lnTo>
                <a:lnTo>
                  <a:pt x="490948" y="17578"/>
                </a:lnTo>
                <a:lnTo>
                  <a:pt x="445795" y="6297"/>
                </a:lnTo>
                <a:lnTo>
                  <a:pt x="407679" y="1242"/>
                </a:lnTo>
                <a:lnTo>
                  <a:pt x="382007" y="0"/>
                </a:lnTo>
                <a:lnTo>
                  <a:pt x="369160" y="18"/>
                </a:lnTo>
                <a:lnTo>
                  <a:pt x="330847" y="2640"/>
                </a:lnTo>
                <a:lnTo>
                  <a:pt x="281132" y="12144"/>
                </a:lnTo>
                <a:lnTo>
                  <a:pt x="241862" y="25155"/>
                </a:lnTo>
                <a:lnTo>
                  <a:pt x="205826" y="41210"/>
                </a:lnTo>
                <a:lnTo>
                  <a:pt x="162471" y="66960"/>
                </a:lnTo>
                <a:lnTo>
                  <a:pt x="124053" y="97181"/>
                </a:lnTo>
                <a:lnTo>
                  <a:pt x="95194" y="126933"/>
                </a:lnTo>
                <a:lnTo>
                  <a:pt x="70696" y="157336"/>
                </a:lnTo>
                <a:lnTo>
                  <a:pt x="43026" y="201992"/>
                </a:lnTo>
                <a:lnTo>
                  <a:pt x="22153" y="249905"/>
                </a:lnTo>
                <a:lnTo>
                  <a:pt x="8138" y="299033"/>
                </a:lnTo>
                <a:lnTo>
                  <a:pt x="974" y="348947"/>
                </a:lnTo>
                <a:lnTo>
                  <a:pt x="0" y="382449"/>
                </a:lnTo>
                <a:lnTo>
                  <a:pt x="652" y="399219"/>
                </a:lnTo>
                <a:lnTo>
                  <a:pt x="7166" y="449419"/>
                </a:lnTo>
                <a:lnTo>
                  <a:pt x="20509" y="499119"/>
                </a:lnTo>
                <a:lnTo>
                  <a:pt x="36244" y="537824"/>
                </a:lnTo>
                <a:lnTo>
                  <a:pt x="55222" y="572688"/>
                </a:lnTo>
                <a:lnTo>
                  <a:pt x="77329" y="605459"/>
                </a:lnTo>
                <a:lnTo>
                  <a:pt x="101518" y="632708"/>
                </a:lnTo>
                <a:lnTo>
                  <a:pt x="105193" y="638220"/>
                </a:lnTo>
                <a:lnTo>
                  <a:pt x="73690" y="708484"/>
                </a:lnTo>
                <a:close/>
              </a:path>
            </a:pathLst>
          </a:custGeom>
          <a:noFill/>
          <a:ln w="64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59"/>
          <p:cNvSpPr/>
          <p:nvPr/>
        </p:nvSpPr>
        <p:spPr>
          <a:xfrm>
            <a:off x="6232228" y="1673207"/>
            <a:ext cx="153200" cy="187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59"/>
          <p:cNvSpPr/>
          <p:nvPr/>
        </p:nvSpPr>
        <p:spPr>
          <a:xfrm>
            <a:off x="6232237" y="1673207"/>
            <a:ext cx="153671" cy="186944"/>
          </a:xfrm>
          <a:custGeom>
            <a:avLst/>
            <a:gdLst/>
            <a:ahLst/>
            <a:cxnLst/>
            <a:rect l="l" t="t" r="r" b="b"/>
            <a:pathLst>
              <a:path w="190500" h="292100" extrusionOk="0">
                <a:moveTo>
                  <a:pt x="45594" y="71028"/>
                </a:moveTo>
                <a:lnTo>
                  <a:pt x="35871" y="120533"/>
                </a:lnTo>
                <a:lnTo>
                  <a:pt x="28742" y="159097"/>
                </a:lnTo>
                <a:lnTo>
                  <a:pt x="22485" y="197010"/>
                </a:lnTo>
                <a:lnTo>
                  <a:pt x="19080" y="227270"/>
                </a:lnTo>
                <a:lnTo>
                  <a:pt x="19378" y="241549"/>
                </a:lnTo>
                <a:lnTo>
                  <a:pt x="41225" y="276670"/>
                </a:lnTo>
                <a:lnTo>
                  <a:pt x="77802" y="289762"/>
                </a:lnTo>
                <a:lnTo>
                  <a:pt x="104642" y="291723"/>
                </a:lnTo>
                <a:lnTo>
                  <a:pt x="117817" y="290871"/>
                </a:lnTo>
                <a:lnTo>
                  <a:pt x="156711" y="279104"/>
                </a:lnTo>
                <a:lnTo>
                  <a:pt x="189980" y="243383"/>
                </a:lnTo>
                <a:lnTo>
                  <a:pt x="187539" y="235664"/>
                </a:lnTo>
                <a:lnTo>
                  <a:pt x="179254" y="235320"/>
                </a:lnTo>
                <a:lnTo>
                  <a:pt x="167721" y="241405"/>
                </a:lnTo>
                <a:lnTo>
                  <a:pt x="155649" y="246539"/>
                </a:lnTo>
                <a:lnTo>
                  <a:pt x="143855" y="249072"/>
                </a:lnTo>
                <a:lnTo>
                  <a:pt x="133157" y="247357"/>
                </a:lnTo>
                <a:lnTo>
                  <a:pt x="123713" y="235631"/>
                </a:lnTo>
                <a:lnTo>
                  <a:pt x="120929" y="225626"/>
                </a:lnTo>
                <a:lnTo>
                  <a:pt x="122011" y="215286"/>
                </a:lnTo>
                <a:lnTo>
                  <a:pt x="157036" y="36590"/>
                </a:lnTo>
                <a:lnTo>
                  <a:pt x="157527" y="23157"/>
                </a:lnTo>
                <a:lnTo>
                  <a:pt x="153654" y="12744"/>
                </a:lnTo>
                <a:lnTo>
                  <a:pt x="146049" y="5394"/>
                </a:lnTo>
                <a:lnTo>
                  <a:pt x="135342" y="1146"/>
                </a:lnTo>
                <a:lnTo>
                  <a:pt x="18014" y="0"/>
                </a:lnTo>
                <a:lnTo>
                  <a:pt x="4998" y="3176"/>
                </a:lnTo>
                <a:lnTo>
                  <a:pt x="0" y="14015"/>
                </a:lnTo>
                <a:lnTo>
                  <a:pt x="4956" y="23988"/>
                </a:lnTo>
                <a:lnTo>
                  <a:pt x="13621" y="28446"/>
                </a:lnTo>
                <a:lnTo>
                  <a:pt x="24183" y="30185"/>
                </a:lnTo>
                <a:lnTo>
                  <a:pt x="34825" y="32003"/>
                </a:lnTo>
                <a:lnTo>
                  <a:pt x="43734" y="36694"/>
                </a:lnTo>
                <a:lnTo>
                  <a:pt x="48151" y="50091"/>
                </a:lnTo>
                <a:lnTo>
                  <a:pt x="47564" y="61714"/>
                </a:lnTo>
                <a:lnTo>
                  <a:pt x="45594" y="71028"/>
                </a:lnTo>
                <a:close/>
              </a:path>
            </a:pathLst>
          </a:custGeom>
          <a:noFill/>
          <a:ln w="53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59"/>
          <p:cNvSpPr/>
          <p:nvPr/>
        </p:nvSpPr>
        <p:spPr>
          <a:xfrm>
            <a:off x="6275840" y="1585333"/>
            <a:ext cx="88800" cy="700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59"/>
          <p:cNvSpPr/>
          <p:nvPr/>
        </p:nvSpPr>
        <p:spPr>
          <a:xfrm>
            <a:off x="6275853" y="1584541"/>
            <a:ext cx="89128" cy="70307"/>
          </a:xfrm>
          <a:custGeom>
            <a:avLst/>
            <a:gdLst/>
            <a:ahLst/>
            <a:cxnLst/>
            <a:rect l="l" t="t" r="r" b="b"/>
            <a:pathLst>
              <a:path w="110490" h="109854" extrusionOk="0">
                <a:moveTo>
                  <a:pt x="109177" y="64489"/>
                </a:moveTo>
                <a:lnTo>
                  <a:pt x="96288" y="18596"/>
                </a:lnTo>
                <a:lnTo>
                  <a:pt x="53262" y="0"/>
                </a:lnTo>
                <a:lnTo>
                  <a:pt x="40551" y="1833"/>
                </a:lnTo>
                <a:lnTo>
                  <a:pt x="5353" y="30097"/>
                </a:lnTo>
                <a:lnTo>
                  <a:pt x="0" y="54671"/>
                </a:lnTo>
                <a:lnTo>
                  <a:pt x="1502" y="67632"/>
                </a:lnTo>
                <a:lnTo>
                  <a:pt x="28277" y="103491"/>
                </a:lnTo>
                <a:lnTo>
                  <a:pt x="53095" y="109336"/>
                </a:lnTo>
                <a:lnTo>
                  <a:pt x="66311" y="108095"/>
                </a:lnTo>
                <a:lnTo>
                  <a:pt x="102271" y="82632"/>
                </a:lnTo>
                <a:lnTo>
                  <a:pt x="109177" y="64489"/>
                </a:lnTo>
                <a:close/>
              </a:path>
            </a:pathLst>
          </a:custGeom>
          <a:noFill/>
          <a:ln w="6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3379df3e034_1_465"/>
          <p:cNvSpPr/>
          <p:nvPr/>
        </p:nvSpPr>
        <p:spPr>
          <a:xfrm flipH="1">
            <a:off x="3815644" y="3436303"/>
            <a:ext cx="8376356" cy="17462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g3379df3e034_1_465"/>
          <p:cNvSpPr/>
          <p:nvPr/>
        </p:nvSpPr>
        <p:spPr>
          <a:xfrm>
            <a:off x="3815544" y="5182677"/>
            <a:ext cx="8376356" cy="166683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38" name="Google Shape;638;g3379df3e034_1_465"/>
          <p:cNvSpPr/>
          <p:nvPr/>
        </p:nvSpPr>
        <p:spPr>
          <a:xfrm>
            <a:off x="0" y="0"/>
            <a:ext cx="381564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g3379df3e034_1_465"/>
          <p:cNvSpPr/>
          <p:nvPr/>
        </p:nvSpPr>
        <p:spPr>
          <a:xfrm flipH="1">
            <a:off x="3815644" y="0"/>
            <a:ext cx="8376356" cy="17462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g3379df3e034_1_465"/>
          <p:cNvSpPr txBox="1"/>
          <p:nvPr/>
        </p:nvSpPr>
        <p:spPr>
          <a:xfrm>
            <a:off x="404184" y="4208701"/>
            <a:ext cx="3007275" cy="222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ZA" sz="4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Refining the Goal</a:t>
            </a:r>
            <a:endParaRPr sz="4000" b="1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1" name="Google Shape;641;g3379df3e034_1_465"/>
          <p:cNvSpPr/>
          <p:nvPr/>
        </p:nvSpPr>
        <p:spPr>
          <a:xfrm>
            <a:off x="3815544" y="1746374"/>
            <a:ext cx="8376356" cy="172259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42" name="Google Shape;642;g3379df3e034_1_465"/>
          <p:cNvSpPr txBox="1">
            <a:spLocks noGrp="1"/>
          </p:cNvSpPr>
          <p:nvPr>
            <p:ph type="body" idx="1"/>
          </p:nvPr>
        </p:nvSpPr>
        <p:spPr>
          <a:xfrm>
            <a:off x="4258832" y="213217"/>
            <a:ext cx="7430262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300"/>
              <a:buNone/>
            </a:pPr>
            <a:r>
              <a:rPr lang="en-ZA" sz="2000">
                <a:solidFill>
                  <a:srgbClr val="101010"/>
                </a:solidFill>
                <a:latin typeface="Raleway"/>
                <a:ea typeface="Raleway"/>
                <a:cs typeface="Raleway"/>
                <a:sym typeface="Raleway"/>
              </a:rPr>
              <a:t>Is it clear what the baseline is? If not, how will  the team measure it? Compared to this baseline, does the goal still feel “unreasonable”? </a:t>
            </a:r>
            <a:endParaRPr sz="2000">
              <a:solidFill>
                <a:srgbClr val="10101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300"/>
              <a:buNone/>
            </a:pPr>
            <a:endParaRPr sz="2000">
              <a:solidFill>
                <a:srgbClr val="10101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3" name="Google Shape;643;g3379df3e034_1_465"/>
          <p:cNvSpPr txBox="1"/>
          <p:nvPr/>
        </p:nvSpPr>
        <p:spPr>
          <a:xfrm>
            <a:off x="4274272" y="2071106"/>
            <a:ext cx="7684812" cy="111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-ZA" sz="2000" b="0" i="0" u="none" strike="noStrike" cap="none">
                <a:solidFill>
                  <a:srgbClr val="101010"/>
                </a:solidFill>
                <a:latin typeface="Raleway"/>
                <a:ea typeface="Raleway"/>
                <a:cs typeface="Raleway"/>
                <a:sym typeface="Raleway"/>
              </a:rPr>
              <a:t>When will we start measuring progress towards the goal? And how often we will measure progress after that?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endParaRPr sz="2000" b="0" i="0" u="none" strike="noStrike" cap="none">
              <a:solidFill>
                <a:srgbClr val="10101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4" name="Google Shape;644;g3379df3e034_1_465"/>
          <p:cNvSpPr txBox="1"/>
          <p:nvPr/>
        </p:nvSpPr>
        <p:spPr>
          <a:xfrm>
            <a:off x="4235268" y="3770925"/>
            <a:ext cx="7723816" cy="110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-ZA" sz="2000" b="0" i="0" u="none" strike="noStrike" cap="none">
                <a:solidFill>
                  <a:srgbClr val="101010"/>
                </a:solidFill>
                <a:latin typeface="Raleway"/>
                <a:ea typeface="Raleway"/>
                <a:cs typeface="Raleway"/>
                <a:sym typeface="Raleway"/>
              </a:rPr>
              <a:t>Is the goal framed as “In 100 days,... OR “Within the last month of the 100 days…?”  Which framing is more suitable? </a:t>
            </a:r>
            <a:endParaRPr/>
          </a:p>
        </p:txBody>
      </p:sp>
      <p:sp>
        <p:nvSpPr>
          <p:cNvPr id="645" name="Google Shape;645;g3379df3e034_1_465"/>
          <p:cNvSpPr txBox="1"/>
          <p:nvPr/>
        </p:nvSpPr>
        <p:spPr>
          <a:xfrm>
            <a:off x="4254770" y="5348548"/>
            <a:ext cx="7723816" cy="1335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-ZA" sz="2000" b="0" i="0" u="none" strike="noStrike" cap="none">
                <a:solidFill>
                  <a:srgbClr val="101010"/>
                </a:solidFill>
                <a:latin typeface="Raleway"/>
                <a:ea typeface="Raleway"/>
                <a:cs typeface="Raleway"/>
                <a:sym typeface="Raleway"/>
              </a:rPr>
              <a:t>What are possible adverse consequences of achieving this goal? What are ways to ensure that the team mitigates these risks?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55D5F0-8A7E-46E1-7A88-5EEF27F3E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47" y="1583361"/>
            <a:ext cx="3255748" cy="2742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1" name="Google Shape;651;g3379df3e034_1_479" descr="A colorful swirly shape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-131"/>
          <a:stretch/>
        </p:blipFill>
        <p:spPr>
          <a:xfrm>
            <a:off x="-23415" y="-17675"/>
            <a:ext cx="4282974" cy="6918794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g3379df3e034_1_479"/>
          <p:cNvSpPr/>
          <p:nvPr/>
        </p:nvSpPr>
        <p:spPr>
          <a:xfrm>
            <a:off x="4243282" y="-17675"/>
            <a:ext cx="7948800" cy="68757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g3379df3e034_1_479"/>
          <p:cNvSpPr/>
          <p:nvPr/>
        </p:nvSpPr>
        <p:spPr>
          <a:xfrm>
            <a:off x="-25767" y="-7533"/>
            <a:ext cx="4277700" cy="68925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g3379df3e034_1_479"/>
          <p:cNvSpPr txBox="1"/>
          <p:nvPr/>
        </p:nvSpPr>
        <p:spPr>
          <a:xfrm>
            <a:off x="-91100" y="2981525"/>
            <a:ext cx="3555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Objectives</a:t>
            </a:r>
            <a:endParaRPr sz="41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5" name="Google Shape;655;g3379df3e034_1_479"/>
          <p:cNvSpPr txBox="1"/>
          <p:nvPr/>
        </p:nvSpPr>
        <p:spPr>
          <a:xfrm>
            <a:off x="4783400" y="569850"/>
            <a:ext cx="7196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0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Understanding our 100-Day Challenge</a:t>
            </a:r>
            <a:endParaRPr sz="27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6" name="Google Shape;656;g3379df3e034_1_479"/>
          <p:cNvSpPr txBox="1"/>
          <p:nvPr/>
        </p:nvSpPr>
        <p:spPr>
          <a:xfrm>
            <a:off x="4783400" y="2117998"/>
            <a:ext cx="5977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Setting our 100-Day goal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7" name="Google Shape;657;g3379df3e034_1_479"/>
          <p:cNvSpPr txBox="1"/>
          <p:nvPr/>
        </p:nvSpPr>
        <p:spPr>
          <a:xfrm>
            <a:off x="4783400" y="3666152"/>
            <a:ext cx="652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1" i="0" u="none" strike="noStrike" cap="non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Shaping our Team Agreement</a:t>
            </a:r>
            <a:endParaRPr sz="2900" b="1" i="0" u="none" strike="noStrike" cap="none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8" name="Google Shape;658;g3379df3e034_1_479"/>
          <p:cNvSpPr txBox="1"/>
          <p:nvPr/>
        </p:nvSpPr>
        <p:spPr>
          <a:xfrm>
            <a:off x="4783400" y="5344124"/>
            <a:ext cx="652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Developing our 100-Day Plan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Google Shape;327;g3379df3e034_1_111">
            <a:extLst>
              <a:ext uri="{FF2B5EF4-FFF2-40B4-BE49-F238E27FC236}">
                <a16:creationId xmlns:a16="http://schemas.microsoft.com/office/drawing/2014/main" id="{DAE9174F-A81C-890D-7CD9-B9871BB5229E}"/>
              </a:ext>
            </a:extLst>
          </p:cNvPr>
          <p:cNvSpPr/>
          <p:nvPr/>
        </p:nvSpPr>
        <p:spPr>
          <a:xfrm>
            <a:off x="3162396" y="341217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8;g3379df3e034_1_111">
            <a:extLst>
              <a:ext uri="{FF2B5EF4-FFF2-40B4-BE49-F238E27FC236}">
                <a16:creationId xmlns:a16="http://schemas.microsoft.com/office/drawing/2014/main" id="{637FE457-436A-F3AF-97D8-8804FEBFD656}"/>
              </a:ext>
            </a:extLst>
          </p:cNvPr>
          <p:cNvSpPr/>
          <p:nvPr/>
        </p:nvSpPr>
        <p:spPr>
          <a:xfrm>
            <a:off x="3202083" y="1954330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9;g3379df3e034_1_111">
            <a:extLst>
              <a:ext uri="{FF2B5EF4-FFF2-40B4-BE49-F238E27FC236}">
                <a16:creationId xmlns:a16="http://schemas.microsoft.com/office/drawing/2014/main" id="{601214B8-BCBA-A2FA-8032-AB664AA3C70D}"/>
              </a:ext>
            </a:extLst>
          </p:cNvPr>
          <p:cNvSpPr/>
          <p:nvPr/>
        </p:nvSpPr>
        <p:spPr>
          <a:xfrm>
            <a:off x="3159277" y="3554225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30;g3379df3e034_1_111">
            <a:extLst>
              <a:ext uri="{FF2B5EF4-FFF2-40B4-BE49-F238E27FC236}">
                <a16:creationId xmlns:a16="http://schemas.microsoft.com/office/drawing/2014/main" id="{AD4ACFC1-0287-6E1A-9BAF-ADD8AEBE28CD}"/>
              </a:ext>
            </a:extLst>
          </p:cNvPr>
          <p:cNvSpPr/>
          <p:nvPr/>
        </p:nvSpPr>
        <p:spPr>
          <a:xfrm>
            <a:off x="3198964" y="5167338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331;g3379df3e034_1_111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D0052294-71DF-3906-71FF-5E31382854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2637" y="322888"/>
            <a:ext cx="1398340" cy="1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32;g3379df3e034_1_111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BC812141-078B-C292-DCD7-EAD72DD29B9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1419" y="5185084"/>
            <a:ext cx="1339224" cy="133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51;g32fd5d2377a_3_204">
            <a:extLst>
              <a:ext uri="{FF2B5EF4-FFF2-40B4-BE49-F238E27FC236}">
                <a16:creationId xmlns:a16="http://schemas.microsoft.com/office/drawing/2014/main" id="{A8A4078A-6688-038D-9592-61C66847B21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86003" y="1910315"/>
            <a:ext cx="1469139" cy="1237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52;g32fd5d2377a_3_204">
            <a:extLst>
              <a:ext uri="{FF2B5EF4-FFF2-40B4-BE49-F238E27FC236}">
                <a16:creationId xmlns:a16="http://schemas.microsoft.com/office/drawing/2014/main" id="{E9B88E7A-2B34-A842-4B34-8EC3DAFD762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52940" y="3571971"/>
            <a:ext cx="1469139" cy="1237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379df3e034_1_498"/>
          <p:cNvSpPr/>
          <p:nvPr/>
        </p:nvSpPr>
        <p:spPr>
          <a:xfrm>
            <a:off x="3815644" y="1038578"/>
            <a:ext cx="8376356" cy="2616834"/>
          </a:xfrm>
          <a:prstGeom prst="rect">
            <a:avLst/>
          </a:prstGeom>
          <a:solidFill>
            <a:srgbClr val="C5E6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g3379df3e034_1_498"/>
          <p:cNvSpPr/>
          <p:nvPr/>
        </p:nvSpPr>
        <p:spPr>
          <a:xfrm>
            <a:off x="3815644" y="3655412"/>
            <a:ext cx="8376356" cy="1923958"/>
          </a:xfrm>
          <a:prstGeom prst="rect">
            <a:avLst/>
          </a:prstGeom>
          <a:solidFill>
            <a:srgbClr val="E1F2D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g3379df3e034_1_498"/>
          <p:cNvSpPr txBox="1">
            <a:spLocks noGrp="1"/>
          </p:cNvSpPr>
          <p:nvPr>
            <p:ph type="title"/>
          </p:nvPr>
        </p:nvSpPr>
        <p:spPr>
          <a:xfrm>
            <a:off x="586259" y="-90591"/>
            <a:ext cx="1048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</a:pPr>
            <a:r>
              <a:rPr lang="en-ZA" sz="3200"/>
              <a:t>Team leader election and team agreement</a:t>
            </a:r>
            <a:endParaRPr sz="3200"/>
          </a:p>
        </p:txBody>
      </p:sp>
      <p:sp>
        <p:nvSpPr>
          <p:cNvPr id="674" name="Google Shape;674;g3379df3e034_1_498"/>
          <p:cNvSpPr txBox="1">
            <a:spLocks noGrp="1"/>
          </p:cNvSpPr>
          <p:nvPr>
            <p:ph type="body" idx="1"/>
          </p:nvPr>
        </p:nvSpPr>
        <p:spPr>
          <a:xfrm>
            <a:off x="4142476" y="1164925"/>
            <a:ext cx="7943100" cy="18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ZA" sz="2300" b="1">
                <a:solidFill>
                  <a:schemeClr val="dk2"/>
                </a:solidFill>
              </a:rPr>
              <a:t>Role</a:t>
            </a:r>
            <a:endParaRPr sz="2300" b="1">
              <a:solidFill>
                <a:schemeClr val="dk2"/>
              </a:solidFill>
            </a:endParaRPr>
          </a:p>
          <a:p>
            <a:pPr marL="4254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•"/>
            </a:pPr>
            <a:r>
              <a:rPr lang="en-ZA" sz="2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Helps team members stay organised and focused on the goal.</a:t>
            </a:r>
            <a:endParaRPr sz="2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254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•"/>
            </a:pPr>
            <a:r>
              <a:rPr lang="en-ZA" sz="2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Coordinates, as needed, with the </a:t>
            </a:r>
            <a:r>
              <a:rPr lang="en-ZA" sz="2300">
                <a:solidFill>
                  <a:schemeClr val="dk2"/>
                </a:solidFill>
              </a:rPr>
              <a:t>Challenge Strategist</a:t>
            </a:r>
            <a:r>
              <a:rPr lang="en-ZA" sz="2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3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254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•"/>
            </a:pPr>
            <a:r>
              <a:rPr lang="en-ZA" sz="23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Leads weekly team meetings</a:t>
            </a:r>
            <a:endParaRPr sz="2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300"/>
              <a:buNone/>
            </a:pPr>
            <a:endParaRPr sz="23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5" name="Google Shape;675;g3379df3e034_1_498"/>
          <p:cNvSpPr txBox="1"/>
          <p:nvPr/>
        </p:nvSpPr>
        <p:spPr>
          <a:xfrm>
            <a:off x="4249033" y="3909421"/>
            <a:ext cx="7942967" cy="15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-ZA" sz="2300" b="1" i="0" u="none" strike="noStrike" cap="none">
                <a:solidFill>
                  <a:srgbClr val="101010"/>
                </a:solidFill>
                <a:latin typeface="Raleway"/>
                <a:ea typeface="Raleway"/>
                <a:cs typeface="Raleway"/>
                <a:sym typeface="Raleway"/>
              </a:rPr>
              <a:t>Electing our team leader</a:t>
            </a:r>
            <a:endParaRPr/>
          </a:p>
          <a:p>
            <a:pPr marL="42545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010"/>
              </a:buClr>
              <a:buSzPts val="2300"/>
              <a:buFont typeface="Arial"/>
              <a:buChar char="•"/>
            </a:pPr>
            <a:r>
              <a:rPr lang="en-ZA" sz="2300" b="0" i="0" u="none" strike="noStrike" cap="none">
                <a:solidFill>
                  <a:srgbClr val="101010"/>
                </a:solidFill>
                <a:latin typeface="Raleway"/>
                <a:ea typeface="Raleway"/>
                <a:cs typeface="Raleway"/>
                <a:sym typeface="Raleway"/>
              </a:rPr>
              <a:t>Submit 1 or 2 names (you can nominate yourself)</a:t>
            </a:r>
            <a:endParaRPr/>
          </a:p>
          <a:p>
            <a:pPr marL="42545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1010"/>
              </a:buClr>
              <a:buSzPts val="2300"/>
              <a:buFont typeface="Arial"/>
              <a:buChar char="•"/>
            </a:pPr>
            <a:r>
              <a:rPr lang="en-ZA" sz="2300" b="0" i="0" u="none" strike="noStrike" cap="none">
                <a:solidFill>
                  <a:srgbClr val="101010"/>
                </a:solidFill>
                <a:latin typeface="Raleway"/>
                <a:ea typeface="Raleway"/>
                <a:cs typeface="Raleway"/>
                <a:sym typeface="Raleway"/>
              </a:rPr>
              <a:t>Let’s vote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endParaRPr sz="2300" b="1" i="0" u="none" strike="noStrike" cap="none">
              <a:solidFill>
                <a:srgbClr val="10101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6" name="Google Shape;676;g3379df3e034_1_498"/>
          <p:cNvSpPr/>
          <p:nvPr/>
        </p:nvSpPr>
        <p:spPr>
          <a:xfrm>
            <a:off x="0" y="5560476"/>
            <a:ext cx="12192000" cy="1311562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39999" dist="23000" dir="5400000" rotWithShape="0">
              <a:srgbClr val="000000">
                <a:alpha val="32156"/>
              </a:srgbClr>
            </a:outerShdw>
          </a:effectLst>
        </p:spPr>
        <p:txBody>
          <a:bodyPr spcFirstLastPara="1" wrap="square" lIns="64275" tIns="32125" rIns="64275" bIns="32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Not necessarily the most vocal, but one who can bring team members together</a:t>
            </a:r>
            <a:endParaRPr sz="1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1B971B-E30A-1298-E84E-B829040D7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2864" y="1577640"/>
            <a:ext cx="4128645" cy="347765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379df3e034_1_508"/>
          <p:cNvSpPr/>
          <p:nvPr/>
        </p:nvSpPr>
        <p:spPr>
          <a:xfrm>
            <a:off x="0" y="0"/>
            <a:ext cx="381564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g3379df3e034_1_508"/>
          <p:cNvSpPr/>
          <p:nvPr/>
        </p:nvSpPr>
        <p:spPr>
          <a:xfrm flipH="1">
            <a:off x="3183468" y="0"/>
            <a:ext cx="3007275" cy="6858000"/>
          </a:xfrm>
          <a:prstGeom prst="rect">
            <a:avLst/>
          </a:prstGeom>
          <a:solidFill>
            <a:srgbClr val="E6E6E6"/>
          </a:solidFill>
          <a:ln w="9525" cap="flat" cmpd="sng">
            <a:solidFill>
              <a:srgbClr val="B2B2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g3379df3e034_1_508"/>
          <p:cNvSpPr txBox="1"/>
          <p:nvPr/>
        </p:nvSpPr>
        <p:spPr>
          <a:xfrm>
            <a:off x="79025" y="748642"/>
            <a:ext cx="3007200" cy="22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ZA" sz="39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Our </a:t>
            </a:r>
            <a:endParaRPr sz="1300"/>
          </a:p>
          <a:p>
            <a:pPr marL="0" marR="0" lvl="0" indent="0" algn="ctr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ZA" sz="39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Team Agreement</a:t>
            </a:r>
            <a:endParaRPr sz="3900" b="1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5" name="Google Shape;685;g3379df3e034_1_508"/>
          <p:cNvSpPr txBox="1">
            <a:spLocks noGrp="1"/>
          </p:cNvSpPr>
          <p:nvPr>
            <p:ph type="body" idx="1"/>
          </p:nvPr>
        </p:nvSpPr>
        <p:spPr>
          <a:xfrm>
            <a:off x="3226337" y="1853000"/>
            <a:ext cx="2763300" cy="45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300"/>
              <a:buNone/>
            </a:pPr>
            <a:r>
              <a:rPr lang="en-ZA" sz="2400" b="1"/>
              <a:t>Team      structure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000"/>
              <a:buChar char="•"/>
            </a:pPr>
            <a:r>
              <a:rPr lang="en-ZA" sz="2000"/>
              <a:t>Who will play the role of data geek and storyteller? What other roles do we need?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ZA" sz="2000"/>
              <a:t> What name do want to call our team, if any? 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ZA" sz="2000"/>
              <a:t>Who else to invite to join the team? </a:t>
            </a: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endParaRPr sz="2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7" name="Google Shape;687;g3379df3e034_1_508"/>
          <p:cNvSpPr/>
          <p:nvPr/>
        </p:nvSpPr>
        <p:spPr>
          <a:xfrm flipH="1">
            <a:off x="6182375" y="0"/>
            <a:ext cx="3007275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g3379df3e034_1_508"/>
          <p:cNvSpPr/>
          <p:nvPr/>
        </p:nvSpPr>
        <p:spPr>
          <a:xfrm flipH="1">
            <a:off x="9189650" y="0"/>
            <a:ext cx="3007275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g3379df3e034_1_508"/>
          <p:cNvSpPr txBox="1">
            <a:spLocks noGrp="1"/>
          </p:cNvSpPr>
          <p:nvPr>
            <p:ph type="body" idx="1"/>
          </p:nvPr>
        </p:nvSpPr>
        <p:spPr>
          <a:xfrm>
            <a:off x="6232362" y="1853000"/>
            <a:ext cx="2763300" cy="45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300"/>
              <a:buNone/>
            </a:pPr>
            <a:r>
              <a:rPr lang="en-ZA" sz="2400" b="1"/>
              <a:t>Management rhythm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000"/>
              <a:buChar char="•"/>
            </a:pPr>
            <a:r>
              <a:rPr lang="en-ZA" sz="2000"/>
              <a:t>When and where will we have our weekly meeting?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ZA" sz="2000"/>
              <a:t>How and who will brief new team members?</a:t>
            </a:r>
            <a:endParaRPr sz="2000"/>
          </a:p>
        </p:txBody>
      </p:sp>
      <p:sp>
        <p:nvSpPr>
          <p:cNvPr id="690" name="Google Shape;690;g3379df3e034_1_508"/>
          <p:cNvSpPr txBox="1">
            <a:spLocks noGrp="1"/>
          </p:cNvSpPr>
          <p:nvPr>
            <p:ph type="body" idx="1"/>
          </p:nvPr>
        </p:nvSpPr>
        <p:spPr>
          <a:xfrm>
            <a:off x="9230012" y="1853950"/>
            <a:ext cx="2763300" cy="45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300"/>
              <a:buNone/>
            </a:pPr>
            <a:r>
              <a:rPr lang="en-ZA" sz="2400" b="1"/>
              <a:t>How we will work together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000"/>
              <a:buChar char="•"/>
            </a:pPr>
            <a:r>
              <a:rPr lang="en-ZA" sz="2000"/>
              <a:t>How will we hold each other accountable? 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ZA" sz="2000"/>
              <a:t>What will we do to make our collaboration fun and exciting?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ZA" sz="2000"/>
              <a:t>What else?</a:t>
            </a:r>
            <a:endParaRPr sz="2000"/>
          </a:p>
          <a:p>
            <a:pPr marL="45720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endParaRPr sz="2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91" name="Google Shape;691;g3379df3e034_1_5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6788" y="243175"/>
            <a:ext cx="1704975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g3379df3e034_1_5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40788" y="171838"/>
            <a:ext cx="1704975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g3379df3e034_1_5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1500" y="167063"/>
            <a:ext cx="1704975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CAE8A4-CFB6-0DEA-6026-95945E4852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4388" y="3378661"/>
            <a:ext cx="3434025" cy="28925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g3379df3e034_1_520" descr="A colorful swirly shape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-131"/>
          <a:stretch/>
        </p:blipFill>
        <p:spPr>
          <a:xfrm>
            <a:off x="-23415" y="-17675"/>
            <a:ext cx="4282974" cy="6918794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g3379df3e034_1_520"/>
          <p:cNvSpPr/>
          <p:nvPr/>
        </p:nvSpPr>
        <p:spPr>
          <a:xfrm>
            <a:off x="4243282" y="-17675"/>
            <a:ext cx="7948800" cy="68757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g3379df3e034_1_520"/>
          <p:cNvSpPr/>
          <p:nvPr/>
        </p:nvSpPr>
        <p:spPr>
          <a:xfrm>
            <a:off x="-25767" y="-7533"/>
            <a:ext cx="4277700" cy="68925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g3379df3e034_1_520"/>
          <p:cNvSpPr txBox="1"/>
          <p:nvPr/>
        </p:nvSpPr>
        <p:spPr>
          <a:xfrm>
            <a:off x="-91100" y="2981525"/>
            <a:ext cx="3555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4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Objectives</a:t>
            </a:r>
            <a:endParaRPr sz="41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2" name="Google Shape;702;g3379df3e034_1_520"/>
          <p:cNvSpPr txBox="1"/>
          <p:nvPr/>
        </p:nvSpPr>
        <p:spPr>
          <a:xfrm>
            <a:off x="4783400" y="569850"/>
            <a:ext cx="7196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0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Understanding our 100-Day Challenge</a:t>
            </a:r>
            <a:endParaRPr sz="27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3" name="Google Shape;703;g3379df3e034_1_520"/>
          <p:cNvSpPr txBox="1"/>
          <p:nvPr/>
        </p:nvSpPr>
        <p:spPr>
          <a:xfrm>
            <a:off x="4783400" y="2117998"/>
            <a:ext cx="5977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Setting our 100-Day goal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4" name="Google Shape;704;g3379df3e034_1_520"/>
          <p:cNvSpPr txBox="1"/>
          <p:nvPr/>
        </p:nvSpPr>
        <p:spPr>
          <a:xfrm>
            <a:off x="4783400" y="3666152"/>
            <a:ext cx="652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Shaping our Team Agreement</a:t>
            </a:r>
            <a:endParaRPr sz="29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5" name="Google Shape;705;g3379df3e034_1_520"/>
          <p:cNvSpPr txBox="1"/>
          <p:nvPr/>
        </p:nvSpPr>
        <p:spPr>
          <a:xfrm>
            <a:off x="4783400" y="5344124"/>
            <a:ext cx="652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Raleway"/>
              <a:buNone/>
            </a:pPr>
            <a:r>
              <a:rPr lang="en-ZA" sz="3200" b="1" i="0" u="none" strike="noStrike" cap="none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rPr>
              <a:t>Developing our 100-Day Plan</a:t>
            </a:r>
            <a:endParaRPr sz="2900" b="1" i="0" u="none" strike="noStrike" cap="none">
              <a:solidFill>
                <a:schemeClr val="accent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Google Shape;327;g3379df3e034_1_111">
            <a:extLst>
              <a:ext uri="{FF2B5EF4-FFF2-40B4-BE49-F238E27FC236}">
                <a16:creationId xmlns:a16="http://schemas.microsoft.com/office/drawing/2014/main" id="{73C6E0F1-93FD-EBAF-C022-8145A4DB1C2A}"/>
              </a:ext>
            </a:extLst>
          </p:cNvPr>
          <p:cNvSpPr/>
          <p:nvPr/>
        </p:nvSpPr>
        <p:spPr>
          <a:xfrm>
            <a:off x="3162396" y="341217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28;g3379df3e034_1_111">
            <a:extLst>
              <a:ext uri="{FF2B5EF4-FFF2-40B4-BE49-F238E27FC236}">
                <a16:creationId xmlns:a16="http://schemas.microsoft.com/office/drawing/2014/main" id="{F364A8AD-A4FA-AA87-508C-8C388BDAD2D4}"/>
              </a:ext>
            </a:extLst>
          </p:cNvPr>
          <p:cNvSpPr/>
          <p:nvPr/>
        </p:nvSpPr>
        <p:spPr>
          <a:xfrm>
            <a:off x="3202083" y="1954330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9;g3379df3e034_1_111">
            <a:extLst>
              <a:ext uri="{FF2B5EF4-FFF2-40B4-BE49-F238E27FC236}">
                <a16:creationId xmlns:a16="http://schemas.microsoft.com/office/drawing/2014/main" id="{BA011858-D8FD-C8B3-1B64-3AEF70995722}"/>
              </a:ext>
            </a:extLst>
          </p:cNvPr>
          <p:cNvSpPr/>
          <p:nvPr/>
        </p:nvSpPr>
        <p:spPr>
          <a:xfrm>
            <a:off x="3159277" y="3554225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30;g3379df3e034_1_111">
            <a:extLst>
              <a:ext uri="{FF2B5EF4-FFF2-40B4-BE49-F238E27FC236}">
                <a16:creationId xmlns:a16="http://schemas.microsoft.com/office/drawing/2014/main" id="{F13E08FF-5221-BD65-F46B-2C296A87E1A0}"/>
              </a:ext>
            </a:extLst>
          </p:cNvPr>
          <p:cNvSpPr/>
          <p:nvPr/>
        </p:nvSpPr>
        <p:spPr>
          <a:xfrm>
            <a:off x="3198964" y="5167338"/>
            <a:ext cx="1331700" cy="133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331;g3379df3e034_1_111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6D589B4F-D6A9-09A2-3C89-CFC12F2CFD9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2637" y="322888"/>
            <a:ext cx="1398340" cy="137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32;g3379df3e034_1_111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19D72787-295D-EE70-4D36-F78284BD3C1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1419" y="5185084"/>
            <a:ext cx="1339224" cy="133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51;g32fd5d2377a_3_204">
            <a:extLst>
              <a:ext uri="{FF2B5EF4-FFF2-40B4-BE49-F238E27FC236}">
                <a16:creationId xmlns:a16="http://schemas.microsoft.com/office/drawing/2014/main" id="{A5D2B507-3615-B9B8-B266-5F7D7AFC680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86003" y="1910315"/>
            <a:ext cx="1469139" cy="1237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52;g32fd5d2377a_3_204">
            <a:extLst>
              <a:ext uri="{FF2B5EF4-FFF2-40B4-BE49-F238E27FC236}">
                <a16:creationId xmlns:a16="http://schemas.microsoft.com/office/drawing/2014/main" id="{8D0788DC-0813-90EA-F9E3-2EF63B1A8BE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52940" y="3571971"/>
            <a:ext cx="1469139" cy="1237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379df3e034_1_539"/>
          <p:cNvSpPr/>
          <p:nvPr/>
        </p:nvSpPr>
        <p:spPr>
          <a:xfrm>
            <a:off x="3657600" y="0"/>
            <a:ext cx="85344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g3379df3e034_1_539"/>
          <p:cNvSpPr/>
          <p:nvPr/>
        </p:nvSpPr>
        <p:spPr>
          <a:xfrm>
            <a:off x="0" y="0"/>
            <a:ext cx="381564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g3379df3e034_1_539"/>
          <p:cNvSpPr txBox="1"/>
          <p:nvPr/>
        </p:nvSpPr>
        <p:spPr>
          <a:xfrm>
            <a:off x="388645" y="403532"/>
            <a:ext cx="3007275" cy="222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ZA" sz="4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Workplan</a:t>
            </a:r>
            <a:endParaRPr sz="4000" b="1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1" name="Google Shape;721;g3379df3e034_1_539"/>
          <p:cNvSpPr txBox="1">
            <a:spLocks noGrp="1"/>
          </p:cNvSpPr>
          <p:nvPr>
            <p:ph type="body" idx="1"/>
          </p:nvPr>
        </p:nvSpPr>
        <p:spPr>
          <a:xfrm>
            <a:off x="5422195" y="745819"/>
            <a:ext cx="55890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300"/>
              <a:buNone/>
            </a:pPr>
            <a:r>
              <a:rPr lang="en-ZA" sz="2400" b="1">
                <a:solidFill>
                  <a:schemeClr val="lt1"/>
                </a:solidFill>
              </a:rPr>
              <a:t>Step 1 </a:t>
            </a:r>
            <a:r>
              <a:rPr lang="en-ZA" sz="2400">
                <a:solidFill>
                  <a:schemeClr val="lt1"/>
                </a:solidFill>
              </a:rPr>
              <a:t>- Generate ideas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2300"/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722" name="Google Shape;722;g3379df3e034_1_539"/>
          <p:cNvSpPr txBox="1"/>
          <p:nvPr/>
        </p:nvSpPr>
        <p:spPr>
          <a:xfrm>
            <a:off x="5422197" y="1956353"/>
            <a:ext cx="6311700" cy="1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-ZA" sz="2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Step 2 </a:t>
            </a:r>
            <a:r>
              <a:rPr lang="en-ZA" sz="24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-  Cluster ideas into themes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3" name="Google Shape;723;g3379df3e034_1_539"/>
          <p:cNvSpPr txBox="1"/>
          <p:nvPr/>
        </p:nvSpPr>
        <p:spPr>
          <a:xfrm>
            <a:off x="5479114" y="3177475"/>
            <a:ext cx="6423000" cy="11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-ZA" sz="2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Step 3 </a:t>
            </a:r>
            <a:r>
              <a:rPr lang="en-ZA" sz="24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en-ZA"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Create thematic plan and actions</a:t>
            </a:r>
            <a:endParaRPr/>
          </a:p>
        </p:txBody>
      </p:sp>
      <p:sp>
        <p:nvSpPr>
          <p:cNvPr id="724" name="Google Shape;724;g3379df3e034_1_539"/>
          <p:cNvSpPr txBox="1"/>
          <p:nvPr/>
        </p:nvSpPr>
        <p:spPr>
          <a:xfrm>
            <a:off x="5422183" y="4374581"/>
            <a:ext cx="63117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ZA" sz="2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Step 4 </a:t>
            </a:r>
            <a:r>
              <a:rPr lang="en-ZA" sz="24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– </a:t>
            </a:r>
            <a:r>
              <a:rPr lang="en-ZA"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</a:t>
            </a:r>
            <a:r>
              <a:rPr lang="en-ZA" sz="24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ynch </a:t>
            </a:r>
            <a:r>
              <a:rPr lang="en-ZA"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the plan</a:t>
            </a:r>
            <a:endParaRPr/>
          </a:p>
        </p:txBody>
      </p:sp>
      <p:sp>
        <p:nvSpPr>
          <p:cNvPr id="725" name="Google Shape;725;g3379df3e034_1_539"/>
          <p:cNvSpPr/>
          <p:nvPr/>
        </p:nvSpPr>
        <p:spPr>
          <a:xfrm>
            <a:off x="487832" y="5217632"/>
            <a:ext cx="28089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7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Our roadmap for the </a:t>
            </a:r>
            <a:endParaRPr sz="2700" b="1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7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next 100 days</a:t>
            </a:r>
            <a:endParaRPr sz="1100" b="1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26" name="Google Shape;726;g3379df3e034_1_539" descr="A number in a circl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1376" y="754666"/>
            <a:ext cx="659951" cy="66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g3379df3e034_1_539" descr="A number in a circle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0878" y="1920206"/>
            <a:ext cx="659951" cy="66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g3379df3e034_1_539" descr="A blue circle with white number three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0878" y="3177467"/>
            <a:ext cx="666617" cy="66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g3379df3e034_1_539" descr="A white number on a red circl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01364" y="4389236"/>
            <a:ext cx="659951" cy="66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g3379df3e034_1_539" descr="A logo on a black background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4849" y="1163131"/>
            <a:ext cx="2133613" cy="212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g3379df3e034_1_539" descr="A blue and black logo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9192" y="3067540"/>
            <a:ext cx="2248463" cy="222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g3379df3e034_1_539" descr="A white number on a yellow circle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01382" y="5601011"/>
            <a:ext cx="659952" cy="666618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g3379df3e034_1_539"/>
          <p:cNvSpPr txBox="1"/>
          <p:nvPr/>
        </p:nvSpPr>
        <p:spPr>
          <a:xfrm>
            <a:off x="5410913" y="5624709"/>
            <a:ext cx="63117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ZA" sz="24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Step 5 </a:t>
            </a:r>
            <a:r>
              <a:rPr lang="en-ZA" sz="24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– Stress-test the </a:t>
            </a:r>
            <a:r>
              <a:rPr lang="en-ZA"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</a:t>
            </a:r>
            <a:r>
              <a:rPr lang="en-ZA" sz="24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lan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379df3e034_1_558"/>
          <p:cNvSpPr txBox="1"/>
          <p:nvPr/>
        </p:nvSpPr>
        <p:spPr>
          <a:xfrm>
            <a:off x="146812" y="1332089"/>
            <a:ext cx="8274699" cy="379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ctr" anchorCtr="0">
            <a:no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300" b="1">
                <a:latin typeface="Raleway"/>
                <a:ea typeface="Raleway"/>
                <a:cs typeface="Raleway"/>
                <a:sym typeface="Raleway"/>
              </a:rPr>
              <a:t>B</a:t>
            </a:r>
            <a:r>
              <a:rPr lang="en-ZA" sz="23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rainstorm</a:t>
            </a:r>
            <a:r>
              <a:rPr lang="en-ZA" sz="2300" b="1">
                <a:latin typeface="Raleway"/>
                <a:ea typeface="Raleway"/>
                <a:cs typeface="Raleway"/>
                <a:sym typeface="Raleway"/>
              </a:rPr>
              <a:t> ideas </a:t>
            </a:r>
            <a:r>
              <a:rPr lang="en-ZA" sz="23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using post-it notes. </a:t>
            </a:r>
            <a:endParaRPr sz="1700" b="1"/>
          </a:p>
          <a:p>
            <a:pPr marL="80645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ZA" sz="2300">
                <a:latin typeface="Raleway"/>
                <a:ea typeface="Raleway"/>
                <a:cs typeface="Raleway"/>
                <a:sym typeface="Raleway"/>
              </a:rPr>
              <a:t>Think </a:t>
            </a:r>
            <a:r>
              <a:rPr lang="en-ZA" sz="23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about actions, ideas, or strategies that can help them make progress towards the 100-Day Goal. </a:t>
            </a:r>
            <a:endParaRPr sz="1700"/>
          </a:p>
          <a:p>
            <a:pPr marL="80645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ZA" sz="2300">
                <a:latin typeface="Raleway"/>
                <a:ea typeface="Raleway"/>
                <a:cs typeface="Raleway"/>
                <a:sym typeface="Raleway"/>
              </a:rPr>
              <a:t>W</a:t>
            </a:r>
            <a:r>
              <a:rPr lang="en-ZA" sz="23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rite one action/idea/strategy on a post-it note. </a:t>
            </a:r>
            <a:endParaRPr sz="170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739" name="Google Shape;739;g3379df3e034_1_558"/>
          <p:cNvSpPr txBox="1"/>
          <p:nvPr/>
        </p:nvSpPr>
        <p:spPr>
          <a:xfrm>
            <a:off x="1424850" y="-53511"/>
            <a:ext cx="93423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ZA" sz="4300" b="1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Generate Ideas</a:t>
            </a:r>
            <a:endParaRPr sz="1900" b="1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0" name="Google Shape;740;g3379df3e034_1_558"/>
          <p:cNvSpPr/>
          <p:nvPr/>
        </p:nvSpPr>
        <p:spPr>
          <a:xfrm>
            <a:off x="0" y="5294489"/>
            <a:ext cx="12192000" cy="156367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4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Any wild ideas that is not related to doing the current things better? </a:t>
            </a:r>
            <a:endParaRPr sz="28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41" name="Google Shape;741;g3379df3e034_1_558" descr="A number in a circl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424" y="195050"/>
            <a:ext cx="659951" cy="666617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g3379df3e034_1_558"/>
          <p:cNvSpPr/>
          <p:nvPr/>
        </p:nvSpPr>
        <p:spPr>
          <a:xfrm>
            <a:off x="8737600" y="1700778"/>
            <a:ext cx="3036533" cy="2796833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743" name="Google Shape;743;g3379df3e034_1_558" descr="A yellow light bulb with white lines on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55025" y="1995175"/>
            <a:ext cx="2180619" cy="2144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3379df3e034_1_567"/>
          <p:cNvSpPr/>
          <p:nvPr/>
        </p:nvSpPr>
        <p:spPr>
          <a:xfrm>
            <a:off x="3558006" y="5167320"/>
            <a:ext cx="2834669" cy="1398299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Build excitement leading up to the party</a:t>
            </a: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49" name="Google Shape;749;g3379df3e034_1_567"/>
          <p:cNvSpPr txBox="1"/>
          <p:nvPr/>
        </p:nvSpPr>
        <p:spPr>
          <a:xfrm>
            <a:off x="1424850" y="-14706"/>
            <a:ext cx="93423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ZA" sz="4300" b="1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Generate Ideas</a:t>
            </a:r>
            <a:endParaRPr sz="1900" b="1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0" name="Google Shape;750;g3379df3e034_1_567"/>
          <p:cNvSpPr/>
          <p:nvPr/>
        </p:nvSpPr>
        <p:spPr>
          <a:xfrm>
            <a:off x="3270090" y="1461139"/>
            <a:ext cx="2859256" cy="1398299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Ask each for their favourite food</a:t>
            </a: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51" name="Google Shape;751;g3379df3e034_1_567"/>
          <p:cNvSpPr/>
          <p:nvPr/>
        </p:nvSpPr>
        <p:spPr>
          <a:xfrm>
            <a:off x="5381764" y="4166702"/>
            <a:ext cx="3111076" cy="1398299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Organise the dinner seating carefully</a:t>
            </a: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52" name="Google Shape;752;g3379df3e034_1_567"/>
          <p:cNvSpPr/>
          <p:nvPr/>
        </p:nvSpPr>
        <p:spPr>
          <a:xfrm>
            <a:off x="8620500" y="5159731"/>
            <a:ext cx="3111076" cy="1398299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Ask each to bring something to share with others (could be editable or not)</a:t>
            </a:r>
            <a:endParaRPr sz="1800" b="0" i="0" u="none" strike="noStrike" cap="none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53" name="Google Shape;753;g3379df3e034_1_567"/>
          <p:cNvSpPr/>
          <p:nvPr/>
        </p:nvSpPr>
        <p:spPr>
          <a:xfrm>
            <a:off x="6857850" y="2470759"/>
            <a:ext cx="2859256" cy="1398299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ZA" sz="1700" b="0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Assign each guest an activity to run</a:t>
            </a:r>
            <a:endParaRPr sz="17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54" name="Google Shape;754;g3379df3e034_1_567"/>
          <p:cNvSpPr/>
          <p:nvPr/>
        </p:nvSpPr>
        <p:spPr>
          <a:xfrm>
            <a:off x="460424" y="4629630"/>
            <a:ext cx="2005100" cy="192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9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Note: These post-it’s are just examples</a:t>
            </a:r>
            <a:endParaRPr sz="19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5" name="Google Shape;755;g3379df3e034_1_567"/>
          <p:cNvSpPr/>
          <p:nvPr/>
        </p:nvSpPr>
        <p:spPr>
          <a:xfrm>
            <a:off x="6281548" y="1247271"/>
            <a:ext cx="2834669" cy="1398299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Fun activities</a:t>
            </a: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756" name="Google Shape;756;g3379df3e034_1_567" descr="A number in a circl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424" y="195050"/>
            <a:ext cx="659951" cy="666617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g3379df3e034_1_567"/>
          <p:cNvSpPr txBox="1"/>
          <p:nvPr/>
        </p:nvSpPr>
        <p:spPr>
          <a:xfrm>
            <a:off x="232730" y="2868954"/>
            <a:ext cx="25401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600" b="1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Goal: </a:t>
            </a:r>
            <a:r>
              <a:rPr lang="en-ZA" sz="16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In 100 days, organise a dinner party for 20 friends that 80% of them will rate as the “most amazing party” they have ever been at. 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58" name="Google Shape;758;g3379df3e034_1_567" descr="A red flag on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399" y="1399576"/>
            <a:ext cx="1406198" cy="1398299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g3379df3e034_1_567"/>
          <p:cNvSpPr/>
          <p:nvPr/>
        </p:nvSpPr>
        <p:spPr>
          <a:xfrm>
            <a:off x="3343807" y="3116306"/>
            <a:ext cx="3111076" cy="1398299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Ask each friend for their favourite music</a:t>
            </a: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60" name="Google Shape;760;g3379df3e034_1_567"/>
          <p:cNvSpPr/>
          <p:nvPr/>
        </p:nvSpPr>
        <p:spPr>
          <a:xfrm>
            <a:off x="8848194" y="3429000"/>
            <a:ext cx="3111076" cy="1398299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Brind a band that they all like</a:t>
            </a:r>
            <a:endParaRPr sz="1800" b="0" i="0" u="none" strike="noStrike" cap="none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61" name="Google Shape;761;g3379df3e034_1_567"/>
          <p:cNvSpPr/>
          <p:nvPr/>
        </p:nvSpPr>
        <p:spPr>
          <a:xfrm>
            <a:off x="9216622" y="1326868"/>
            <a:ext cx="2859256" cy="1398299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ZA" sz="1700" b="0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Play 3 truths and a lie</a:t>
            </a:r>
            <a:endParaRPr sz="17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3379df3e034_1_584"/>
          <p:cNvSpPr/>
          <p:nvPr/>
        </p:nvSpPr>
        <p:spPr>
          <a:xfrm>
            <a:off x="9743444" y="4535586"/>
            <a:ext cx="2126881" cy="1049158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Build excitement leading up to the party</a:t>
            </a: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67" name="Google Shape;767;g3379df3e034_1_584"/>
          <p:cNvSpPr txBox="1"/>
          <p:nvPr/>
        </p:nvSpPr>
        <p:spPr>
          <a:xfrm>
            <a:off x="1424850" y="-7976"/>
            <a:ext cx="93423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ZA" sz="4000" b="1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Cluster similar ideas into themes </a:t>
            </a:r>
            <a:endParaRPr sz="1800" b="1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8" name="Google Shape;768;g3379df3e034_1_584"/>
          <p:cNvSpPr/>
          <p:nvPr/>
        </p:nvSpPr>
        <p:spPr>
          <a:xfrm>
            <a:off x="9308700" y="2623240"/>
            <a:ext cx="2145329" cy="1049158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Ask each for their favourite food</a:t>
            </a: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69" name="Google Shape;769;g3379df3e034_1_584"/>
          <p:cNvSpPr/>
          <p:nvPr/>
        </p:nvSpPr>
        <p:spPr>
          <a:xfrm>
            <a:off x="3273105" y="2601817"/>
            <a:ext cx="2334272" cy="1049158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Organise the dinner seating carefully</a:t>
            </a: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70" name="Google Shape;770;g3379df3e034_1_584"/>
          <p:cNvSpPr/>
          <p:nvPr/>
        </p:nvSpPr>
        <p:spPr>
          <a:xfrm>
            <a:off x="7647905" y="5014943"/>
            <a:ext cx="2334272" cy="1049158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ZA" sz="1600" b="0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Ask each to bring something to share with others (could be editable or not)</a:t>
            </a:r>
            <a:endParaRPr sz="1600" b="0" i="0" u="none" strike="noStrike" cap="none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71" name="Google Shape;771;g3379df3e034_1_584"/>
          <p:cNvSpPr/>
          <p:nvPr/>
        </p:nvSpPr>
        <p:spPr>
          <a:xfrm>
            <a:off x="5066506" y="1523409"/>
            <a:ext cx="2145329" cy="1049158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ZA" sz="1700" b="0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Assign each guest an activity to run</a:t>
            </a:r>
            <a:endParaRPr sz="17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72" name="Google Shape;772;g3379df3e034_1_584"/>
          <p:cNvSpPr/>
          <p:nvPr/>
        </p:nvSpPr>
        <p:spPr>
          <a:xfrm>
            <a:off x="460424" y="4629630"/>
            <a:ext cx="2005100" cy="192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9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Note: These clusters are just examples</a:t>
            </a:r>
            <a:endParaRPr sz="19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3" name="Google Shape;773;g3379df3e034_1_584"/>
          <p:cNvSpPr/>
          <p:nvPr/>
        </p:nvSpPr>
        <p:spPr>
          <a:xfrm>
            <a:off x="3096591" y="1311596"/>
            <a:ext cx="2126881" cy="1049158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Fun activities</a:t>
            </a: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74" name="Google Shape;774;g3379df3e034_1_584"/>
          <p:cNvSpPr/>
          <p:nvPr/>
        </p:nvSpPr>
        <p:spPr>
          <a:xfrm>
            <a:off x="4426577" y="5341350"/>
            <a:ext cx="2334272" cy="1049158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Ask each friend for their favourite music</a:t>
            </a:r>
            <a:endParaRPr sz="18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75" name="Google Shape;775;g3379df3e034_1_584"/>
          <p:cNvSpPr/>
          <p:nvPr/>
        </p:nvSpPr>
        <p:spPr>
          <a:xfrm>
            <a:off x="3410352" y="4347675"/>
            <a:ext cx="2334272" cy="1049158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ZA" sz="1800" b="0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Brind a band that they all like</a:t>
            </a:r>
            <a:endParaRPr sz="1800" b="0" i="0" u="none" strike="noStrike" cap="none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76" name="Google Shape;776;g3379df3e034_1_584"/>
          <p:cNvSpPr/>
          <p:nvPr/>
        </p:nvSpPr>
        <p:spPr>
          <a:xfrm>
            <a:off x="5223472" y="2663420"/>
            <a:ext cx="2145329" cy="1049158"/>
          </a:xfrm>
          <a:prstGeom prst="snip1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ZA" sz="1700" b="0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Play 3 truths and a lie</a:t>
            </a:r>
            <a:endParaRPr sz="1700" b="0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777" name="Google Shape;777;g3379df3e034_1_584" descr="A number in a circl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424" y="237283"/>
            <a:ext cx="659951" cy="666617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g3379df3e034_1_584"/>
          <p:cNvSpPr txBox="1"/>
          <p:nvPr/>
        </p:nvSpPr>
        <p:spPr>
          <a:xfrm>
            <a:off x="-106744" y="1404940"/>
            <a:ext cx="3249174" cy="307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8191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lang="en-ZA" sz="23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Group post-its that go together</a:t>
            </a:r>
            <a:endParaRPr sz="23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5250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128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ZA" sz="23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Label each cluster with a heading (e.g. Music selection)</a:t>
            </a:r>
            <a:r>
              <a:rPr lang="en-ZA" sz="1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9" name="Google Shape;779;g3379df3e034_1_584"/>
          <p:cNvSpPr txBox="1"/>
          <p:nvPr/>
        </p:nvSpPr>
        <p:spPr>
          <a:xfrm>
            <a:off x="6398197" y="3886444"/>
            <a:ext cx="1751473" cy="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2100" b="1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Music selection</a:t>
            </a:r>
            <a:endParaRPr sz="2100" b="1" i="0" u="none" strike="noStrike" cap="none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80" name="Google Shape;780;g3379df3e034_1_584"/>
          <p:cNvSpPr/>
          <p:nvPr/>
        </p:nvSpPr>
        <p:spPr>
          <a:xfrm>
            <a:off x="7915827" y="3985786"/>
            <a:ext cx="3240600" cy="2267400"/>
          </a:xfrm>
          <a:prstGeom prst="ellipse">
            <a:avLst/>
          </a:prstGeom>
          <a:noFill/>
          <a:ln w="19050" cap="flat" cmpd="sng">
            <a:solidFill>
              <a:srgbClr val="22222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81" name="Google Shape;781;g3379df3e034_1_584"/>
          <p:cNvSpPr txBox="1"/>
          <p:nvPr/>
        </p:nvSpPr>
        <p:spPr>
          <a:xfrm>
            <a:off x="9008290" y="1778239"/>
            <a:ext cx="3108300" cy="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2100" b="1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Food selection &amp; preparation</a:t>
            </a:r>
            <a:endParaRPr sz="2100" b="1" i="0" u="none" strike="noStrike" cap="none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82" name="Google Shape;782;g3379df3e034_1_584"/>
          <p:cNvSpPr txBox="1"/>
          <p:nvPr/>
        </p:nvSpPr>
        <p:spPr>
          <a:xfrm>
            <a:off x="6968530" y="1274970"/>
            <a:ext cx="1947854" cy="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2100" b="1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Activities selection &amp; organising</a:t>
            </a:r>
            <a:endParaRPr sz="2100" b="1" i="0" u="none" strike="noStrike" cap="none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83" name="Google Shape;783;g3379df3e034_1_584"/>
          <p:cNvSpPr txBox="1"/>
          <p:nvPr/>
        </p:nvSpPr>
        <p:spPr>
          <a:xfrm>
            <a:off x="8486374" y="4095965"/>
            <a:ext cx="3108300" cy="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2100" b="1" i="0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Conversations</a:t>
            </a:r>
            <a:endParaRPr sz="2100" b="1" i="0" u="none" strike="noStrike" cap="none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84" name="Google Shape;784;g3379df3e034_1_584"/>
          <p:cNvSpPr/>
          <p:nvPr/>
        </p:nvSpPr>
        <p:spPr>
          <a:xfrm>
            <a:off x="3168959" y="1164918"/>
            <a:ext cx="4115244" cy="2788662"/>
          </a:xfrm>
          <a:prstGeom prst="ellipse">
            <a:avLst/>
          </a:prstGeom>
          <a:noFill/>
          <a:ln w="19050" cap="flat" cmpd="sng">
            <a:solidFill>
              <a:srgbClr val="22222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85" name="Google Shape;785;g3379df3e034_1_584"/>
          <p:cNvSpPr/>
          <p:nvPr/>
        </p:nvSpPr>
        <p:spPr>
          <a:xfrm>
            <a:off x="8923691" y="1567278"/>
            <a:ext cx="2831053" cy="2010577"/>
          </a:xfrm>
          <a:prstGeom prst="ellipse">
            <a:avLst/>
          </a:prstGeom>
          <a:noFill/>
          <a:ln w="19050" cap="flat" cmpd="sng">
            <a:solidFill>
              <a:srgbClr val="22222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86" name="Google Shape;786;g3379df3e034_1_584"/>
          <p:cNvSpPr/>
          <p:nvPr/>
        </p:nvSpPr>
        <p:spPr>
          <a:xfrm>
            <a:off x="3462787" y="4063057"/>
            <a:ext cx="3240600" cy="2267400"/>
          </a:xfrm>
          <a:prstGeom prst="ellipse">
            <a:avLst/>
          </a:prstGeom>
          <a:noFill/>
          <a:ln w="19050" cap="flat" cmpd="sng">
            <a:solidFill>
              <a:srgbClr val="22222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3379df3e034_1_608"/>
          <p:cNvSpPr/>
          <p:nvPr/>
        </p:nvSpPr>
        <p:spPr>
          <a:xfrm>
            <a:off x="0" y="1057900"/>
            <a:ext cx="3331800" cy="58002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g3379df3e034_1_608"/>
          <p:cNvSpPr txBox="1"/>
          <p:nvPr/>
        </p:nvSpPr>
        <p:spPr>
          <a:xfrm>
            <a:off x="1386922" y="23406"/>
            <a:ext cx="90213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ZA"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Create thematic plans and actions</a:t>
            </a:r>
            <a:endParaRPr sz="16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93" name="Google Shape;793;g3379df3e034_1_608" descr="A blue circle with white number thre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424" y="237283"/>
            <a:ext cx="666617" cy="666617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g3379df3e034_1_608"/>
          <p:cNvSpPr txBox="1"/>
          <p:nvPr/>
        </p:nvSpPr>
        <p:spPr>
          <a:xfrm>
            <a:off x="6471200" y="1590175"/>
            <a:ext cx="5256000" cy="42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222222"/>
              </a:buClr>
              <a:buSzPts val="2200"/>
              <a:buFont typeface="Raleway"/>
              <a:buAutoNum type="arabicPeriod"/>
            </a:pPr>
            <a:r>
              <a:rPr lang="en-ZA" sz="22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Review the post-it’s and turn these into an </a:t>
            </a:r>
            <a:r>
              <a:rPr lang="en-ZA" sz="22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actions</a:t>
            </a:r>
            <a:endParaRPr sz="220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200"/>
              <a:buFont typeface="Raleway"/>
              <a:buAutoNum type="alphaLcPeriod"/>
            </a:pPr>
            <a:r>
              <a:rPr lang="en-ZA" sz="22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One action per post-it note </a:t>
            </a:r>
            <a:endParaRPr sz="220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200"/>
              <a:buFont typeface="Raleway"/>
              <a:buAutoNum type="alphaLcPeriod"/>
            </a:pPr>
            <a:r>
              <a:rPr lang="en-ZA" sz="22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Action steps starts with an action verb. </a:t>
            </a:r>
            <a:endParaRPr sz="220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200"/>
              <a:buFont typeface="Raleway"/>
              <a:buAutoNum type="arabicPeriod"/>
            </a:pPr>
            <a:r>
              <a:rPr lang="en-ZA" sz="22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Label the swim lane according to themes </a:t>
            </a:r>
            <a:endParaRPr sz="220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200"/>
              <a:buFont typeface="Raleway"/>
              <a:buAutoNum type="arabicPeriod"/>
            </a:pPr>
            <a:r>
              <a:rPr lang="en-ZA" sz="22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Place action post-it’s on the timeline of the theme (You can add a sub-goal to the swim lane) </a:t>
            </a:r>
            <a:endParaRPr sz="220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200"/>
              <a:buFont typeface="Raleway"/>
              <a:buAutoNum type="arabicPeriod"/>
            </a:pPr>
            <a:r>
              <a:rPr lang="en-ZA" sz="22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Add a responsible person on each action</a:t>
            </a:r>
            <a:endParaRPr sz="220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200"/>
              <a:buFont typeface="Raleway"/>
              <a:buAutoNum type="arabicPeriod"/>
            </a:pPr>
            <a:r>
              <a:rPr lang="en-ZA" sz="22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Select one person to look after the actions in a theme swim lane</a:t>
            </a:r>
            <a:endParaRPr sz="2200" b="1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795" name="Google Shape;795;g3379df3e034_1_608"/>
          <p:cNvSpPr txBox="1"/>
          <p:nvPr/>
        </p:nvSpPr>
        <p:spPr>
          <a:xfrm>
            <a:off x="3157975" y="6073583"/>
            <a:ext cx="2822407" cy="42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/>
          <a:p>
            <a:pPr marL="6985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None/>
            </a:pPr>
            <a:endParaRPr sz="1400" b="0" i="0" u="none" strike="noStrike" cap="none">
              <a:solidFill>
                <a:srgbClr val="83878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96" name="Google Shape;796;g3379df3e034_1_608"/>
          <p:cNvSpPr txBox="1"/>
          <p:nvPr/>
        </p:nvSpPr>
        <p:spPr>
          <a:xfrm>
            <a:off x="6471172" y="5544186"/>
            <a:ext cx="2822407" cy="42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None/>
            </a:pPr>
            <a:endParaRPr sz="1400" b="0" i="0" u="none" strike="noStrike" cap="none">
              <a:solidFill>
                <a:srgbClr val="83878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97" name="Google Shape;797;g3379df3e034_1_608"/>
          <p:cNvSpPr/>
          <p:nvPr/>
        </p:nvSpPr>
        <p:spPr>
          <a:xfrm>
            <a:off x="3331800" y="1057900"/>
            <a:ext cx="2648700" cy="5800200"/>
          </a:xfrm>
          <a:prstGeom prst="homePlat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98" name="Google Shape;798;g3379df3e034_1_608"/>
          <p:cNvSpPr txBox="1"/>
          <p:nvPr/>
        </p:nvSpPr>
        <p:spPr>
          <a:xfrm>
            <a:off x="229675" y="4139525"/>
            <a:ext cx="2928300" cy="22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ZA" sz="2300" b="1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Team leader </a:t>
            </a:r>
            <a:endParaRPr sz="2300" b="1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ZA" sz="23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Assign each cluster of ideas to 2-3 team members (sub groups) </a:t>
            </a:r>
            <a:endParaRPr sz="2300"/>
          </a:p>
        </p:txBody>
      </p:sp>
      <p:sp>
        <p:nvSpPr>
          <p:cNvPr id="800" name="Google Shape;800;g3379df3e034_1_608"/>
          <p:cNvSpPr txBox="1"/>
          <p:nvPr/>
        </p:nvSpPr>
        <p:spPr>
          <a:xfrm>
            <a:off x="3331800" y="4139525"/>
            <a:ext cx="20490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/>
          <a:p>
            <a:pPr marL="69850" marR="0" lvl="0" indent="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None/>
            </a:pPr>
            <a:r>
              <a:rPr lang="en-ZA" sz="23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             </a:t>
            </a:r>
            <a:r>
              <a:rPr lang="en-ZA" sz="23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Subgroups 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801" name="Google Shape;801;g3379df3e034_1_6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8189" y="2090550"/>
            <a:ext cx="1876975" cy="1845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9752DE-4AB3-BF4E-F89C-7564FF097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30" y="1480984"/>
            <a:ext cx="3156198" cy="265854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6" name="Google Shape;806;g3379df3e034_1_628"/>
          <p:cNvCxnSpPr/>
          <p:nvPr/>
        </p:nvCxnSpPr>
        <p:spPr>
          <a:xfrm>
            <a:off x="2536027" y="1311877"/>
            <a:ext cx="16500" cy="41121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5686"/>
              </a:srgbClr>
            </a:outerShdw>
          </a:effectLst>
        </p:spPr>
      </p:cxnSp>
      <p:cxnSp>
        <p:nvCxnSpPr>
          <p:cNvPr id="807" name="Google Shape;807;g3379df3e034_1_628"/>
          <p:cNvCxnSpPr/>
          <p:nvPr/>
        </p:nvCxnSpPr>
        <p:spPr>
          <a:xfrm>
            <a:off x="472179" y="5423877"/>
            <a:ext cx="110145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5686"/>
              </a:srgbClr>
            </a:outerShdw>
          </a:effectLst>
        </p:spPr>
      </p:cxnSp>
      <p:cxnSp>
        <p:nvCxnSpPr>
          <p:cNvPr id="808" name="Google Shape;808;g3379df3e034_1_628"/>
          <p:cNvCxnSpPr/>
          <p:nvPr/>
        </p:nvCxnSpPr>
        <p:spPr>
          <a:xfrm rot="10800000">
            <a:off x="10444000" y="1311967"/>
            <a:ext cx="11100" cy="45039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5686"/>
              </a:srgbClr>
            </a:outerShdw>
          </a:effectLst>
        </p:spPr>
      </p:cxnSp>
      <p:cxnSp>
        <p:nvCxnSpPr>
          <p:cNvPr id="809" name="Google Shape;809;g3379df3e034_1_628"/>
          <p:cNvCxnSpPr/>
          <p:nvPr/>
        </p:nvCxnSpPr>
        <p:spPr>
          <a:xfrm rot="10800000" flipH="1">
            <a:off x="369800" y="1516733"/>
            <a:ext cx="10074000" cy="8400"/>
          </a:xfrm>
          <a:prstGeom prst="straightConnector1">
            <a:avLst/>
          </a:prstGeom>
          <a:noFill/>
          <a:ln w="25400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810" name="Google Shape;810;g3379df3e034_1_628"/>
          <p:cNvSpPr/>
          <p:nvPr/>
        </p:nvSpPr>
        <p:spPr>
          <a:xfrm>
            <a:off x="134501" y="3177553"/>
            <a:ext cx="2456890" cy="499500"/>
          </a:xfrm>
          <a:prstGeom prst="foldedCorner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-ZA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Activities selection &amp; organising</a:t>
            </a:r>
            <a:endParaRPr sz="20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11" name="Google Shape;811;g3379df3e034_1_628"/>
          <p:cNvSpPr/>
          <p:nvPr/>
        </p:nvSpPr>
        <p:spPr>
          <a:xfrm>
            <a:off x="526988" y="3958726"/>
            <a:ext cx="1968300" cy="499500"/>
          </a:xfrm>
          <a:prstGeom prst="foldedCorner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-ZA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Music selection</a:t>
            </a:r>
            <a:endParaRPr sz="20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12" name="Google Shape;812;g3379df3e034_1_628"/>
          <p:cNvSpPr/>
          <p:nvPr/>
        </p:nvSpPr>
        <p:spPr>
          <a:xfrm>
            <a:off x="672096" y="4694959"/>
            <a:ext cx="1952100" cy="499500"/>
          </a:xfrm>
          <a:prstGeom prst="foldedCorner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-ZA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Conversations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g3379df3e034_1_628"/>
          <p:cNvSpPr txBox="1"/>
          <p:nvPr/>
        </p:nvSpPr>
        <p:spPr>
          <a:xfrm>
            <a:off x="2653903" y="5473533"/>
            <a:ext cx="7737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Week</a:t>
            </a:r>
            <a:endParaRPr sz="1600" b="1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1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g3379df3e034_1_628"/>
          <p:cNvSpPr txBox="1"/>
          <p:nvPr/>
        </p:nvSpPr>
        <p:spPr>
          <a:xfrm>
            <a:off x="9866359" y="5899419"/>
            <a:ext cx="1109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Day</a:t>
            </a:r>
            <a:endParaRPr sz="1600" b="1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100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5" name="Google Shape;815;g3379df3e034_1_628"/>
          <p:cNvCxnSpPr/>
          <p:nvPr/>
        </p:nvCxnSpPr>
        <p:spPr>
          <a:xfrm rot="10800000" flipH="1">
            <a:off x="369800" y="2329533"/>
            <a:ext cx="10074000" cy="2400"/>
          </a:xfrm>
          <a:prstGeom prst="straightConnector1">
            <a:avLst/>
          </a:prstGeom>
          <a:noFill/>
          <a:ln w="25400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816" name="Google Shape;816;g3379df3e034_1_628"/>
          <p:cNvCxnSpPr/>
          <p:nvPr/>
        </p:nvCxnSpPr>
        <p:spPr>
          <a:xfrm>
            <a:off x="420233" y="3037900"/>
            <a:ext cx="10023600" cy="2700"/>
          </a:xfrm>
          <a:prstGeom prst="straightConnector1">
            <a:avLst/>
          </a:prstGeom>
          <a:noFill/>
          <a:ln w="25400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817" name="Google Shape;817;g3379df3e034_1_628"/>
          <p:cNvCxnSpPr/>
          <p:nvPr/>
        </p:nvCxnSpPr>
        <p:spPr>
          <a:xfrm rot="10800000" flipH="1">
            <a:off x="504267" y="3752000"/>
            <a:ext cx="9939600" cy="8700"/>
          </a:xfrm>
          <a:prstGeom prst="straightConnector1">
            <a:avLst/>
          </a:prstGeom>
          <a:noFill/>
          <a:ln w="25400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818" name="Google Shape;818;g3379df3e034_1_628"/>
          <p:cNvCxnSpPr/>
          <p:nvPr/>
        </p:nvCxnSpPr>
        <p:spPr>
          <a:xfrm rot="10800000" flipH="1">
            <a:off x="588300" y="4564833"/>
            <a:ext cx="9855600" cy="2700"/>
          </a:xfrm>
          <a:prstGeom prst="straightConnector1">
            <a:avLst/>
          </a:prstGeom>
          <a:noFill/>
          <a:ln w="25400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819" name="Google Shape;819;g3379df3e034_1_628"/>
          <p:cNvSpPr txBox="1"/>
          <p:nvPr/>
        </p:nvSpPr>
        <p:spPr>
          <a:xfrm>
            <a:off x="3568303" y="5473533"/>
            <a:ext cx="7737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Week </a:t>
            </a:r>
            <a:endParaRPr sz="1600" b="1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g3379df3e034_1_628"/>
          <p:cNvSpPr txBox="1"/>
          <p:nvPr/>
        </p:nvSpPr>
        <p:spPr>
          <a:xfrm>
            <a:off x="4584303" y="5473533"/>
            <a:ext cx="7737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Week </a:t>
            </a:r>
            <a:endParaRPr sz="1600" b="1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3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g3379df3e034_1_628"/>
          <p:cNvSpPr txBox="1"/>
          <p:nvPr/>
        </p:nvSpPr>
        <p:spPr>
          <a:xfrm>
            <a:off x="5498703" y="5473533"/>
            <a:ext cx="7737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Week </a:t>
            </a:r>
            <a:endParaRPr sz="1600" b="1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4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22" name="Google Shape;822;g3379df3e034_1_628"/>
          <p:cNvCxnSpPr>
            <a:stCxn id="823" idx="0"/>
          </p:cNvCxnSpPr>
          <p:nvPr/>
        </p:nvCxnSpPr>
        <p:spPr>
          <a:xfrm rot="10800000">
            <a:off x="6379450" y="1515133"/>
            <a:ext cx="14100" cy="44664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dot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5686"/>
              </a:srgbClr>
            </a:outerShdw>
          </a:effectLst>
        </p:spPr>
      </p:cxnSp>
      <p:cxnSp>
        <p:nvCxnSpPr>
          <p:cNvPr id="824" name="Google Shape;824;g3379df3e034_1_628"/>
          <p:cNvCxnSpPr/>
          <p:nvPr/>
        </p:nvCxnSpPr>
        <p:spPr>
          <a:xfrm rot="10800000">
            <a:off x="5363576" y="1514979"/>
            <a:ext cx="0" cy="41121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dot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5686"/>
              </a:srgbClr>
            </a:outerShdw>
          </a:effectLst>
        </p:spPr>
      </p:cxnSp>
      <p:cxnSp>
        <p:nvCxnSpPr>
          <p:cNvPr id="825" name="Google Shape;825;g3379df3e034_1_628"/>
          <p:cNvCxnSpPr/>
          <p:nvPr/>
        </p:nvCxnSpPr>
        <p:spPr>
          <a:xfrm rot="10800000">
            <a:off x="4347576" y="1514979"/>
            <a:ext cx="0" cy="41121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dot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5686"/>
              </a:srgbClr>
            </a:outerShdw>
          </a:effectLst>
        </p:spPr>
      </p:cxnSp>
      <p:cxnSp>
        <p:nvCxnSpPr>
          <p:cNvPr id="826" name="Google Shape;826;g3379df3e034_1_628"/>
          <p:cNvCxnSpPr/>
          <p:nvPr/>
        </p:nvCxnSpPr>
        <p:spPr>
          <a:xfrm rot="10800000">
            <a:off x="3433176" y="1514979"/>
            <a:ext cx="0" cy="41121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dot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5686"/>
              </a:srgbClr>
            </a:outerShdw>
          </a:effectLst>
        </p:spPr>
      </p:cxnSp>
      <p:sp>
        <p:nvSpPr>
          <p:cNvPr id="823" name="Google Shape;823;g3379df3e034_1_628"/>
          <p:cNvSpPr txBox="1"/>
          <p:nvPr/>
        </p:nvSpPr>
        <p:spPr>
          <a:xfrm>
            <a:off x="6006700" y="5981533"/>
            <a:ext cx="7737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Day 30</a:t>
            </a:r>
            <a:endParaRPr sz="1600" b="1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27" name="Google Shape;827;g3379df3e034_1_628"/>
          <p:cNvCxnSpPr/>
          <p:nvPr/>
        </p:nvCxnSpPr>
        <p:spPr>
          <a:xfrm rot="10800000">
            <a:off x="8309800" y="1515133"/>
            <a:ext cx="14100" cy="44664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dot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5686"/>
              </a:srgbClr>
            </a:outerShdw>
          </a:effectLst>
        </p:spPr>
      </p:cxnSp>
      <p:sp>
        <p:nvSpPr>
          <p:cNvPr id="828" name="Google Shape;828;g3379df3e034_1_628"/>
          <p:cNvSpPr txBox="1"/>
          <p:nvPr/>
        </p:nvSpPr>
        <p:spPr>
          <a:xfrm>
            <a:off x="7937100" y="5981533"/>
            <a:ext cx="7737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Day  60</a:t>
            </a:r>
            <a:endParaRPr sz="1600" b="1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g3379df3e034_1_628"/>
          <p:cNvSpPr txBox="1"/>
          <p:nvPr/>
        </p:nvSpPr>
        <p:spPr>
          <a:xfrm>
            <a:off x="11011267" y="2470900"/>
            <a:ext cx="1181700" cy="8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ZA" sz="2300" b="1" i="0" u="none" strike="noStrike" cap="none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Swim Lanes</a:t>
            </a:r>
            <a:endParaRPr sz="2300" b="1" i="0" u="none" strike="noStrike" cap="none">
              <a:solidFill>
                <a:srgbClr val="22222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830" name="Google Shape;830;g3379df3e034_1_628"/>
          <p:cNvCxnSpPr/>
          <p:nvPr/>
        </p:nvCxnSpPr>
        <p:spPr>
          <a:xfrm rot="10800000">
            <a:off x="10235900" y="2167667"/>
            <a:ext cx="992400" cy="45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31" name="Google Shape;831;g3379df3e034_1_628"/>
          <p:cNvCxnSpPr>
            <a:stCxn id="829" idx="1"/>
          </p:cNvCxnSpPr>
          <p:nvPr/>
        </p:nvCxnSpPr>
        <p:spPr>
          <a:xfrm rot="10800000">
            <a:off x="10253167" y="2672650"/>
            <a:ext cx="758100" cy="22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32" name="Google Shape;832;g3379df3e034_1_628"/>
          <p:cNvCxnSpPr/>
          <p:nvPr/>
        </p:nvCxnSpPr>
        <p:spPr>
          <a:xfrm flipH="1">
            <a:off x="10236733" y="3193667"/>
            <a:ext cx="857100" cy="201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33" name="Google Shape;833;g3379df3e034_1_628"/>
          <p:cNvCxnSpPr/>
          <p:nvPr/>
        </p:nvCxnSpPr>
        <p:spPr>
          <a:xfrm flipH="1">
            <a:off x="10606200" y="3335667"/>
            <a:ext cx="985200" cy="44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34" name="Google Shape;834;g3379df3e034_1_628"/>
          <p:cNvCxnSpPr/>
          <p:nvPr/>
        </p:nvCxnSpPr>
        <p:spPr>
          <a:xfrm flipH="1">
            <a:off x="10186100" y="3429000"/>
            <a:ext cx="1647300" cy="1664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35" name="Google Shape;835;g3379df3e034_1_628"/>
          <p:cNvSpPr txBox="1"/>
          <p:nvPr/>
        </p:nvSpPr>
        <p:spPr>
          <a:xfrm>
            <a:off x="6819500" y="5676733"/>
            <a:ext cx="9684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Month </a:t>
            </a:r>
            <a:endParaRPr sz="1600" b="1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g3379df3e034_1_628"/>
          <p:cNvSpPr txBox="1"/>
          <p:nvPr/>
        </p:nvSpPr>
        <p:spPr>
          <a:xfrm>
            <a:off x="8953100" y="5676733"/>
            <a:ext cx="9684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Month </a:t>
            </a:r>
            <a:endParaRPr sz="1600" b="1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ZA" sz="16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3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g3379df3e034_1_628"/>
          <p:cNvSpPr/>
          <p:nvPr/>
        </p:nvSpPr>
        <p:spPr>
          <a:xfrm>
            <a:off x="2654113" y="1823013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38" name="Google Shape;838;g3379df3e034_1_628"/>
          <p:cNvSpPr/>
          <p:nvPr/>
        </p:nvSpPr>
        <p:spPr>
          <a:xfrm>
            <a:off x="3433163" y="2489350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39" name="Google Shape;839;g3379df3e034_1_628"/>
          <p:cNvSpPr/>
          <p:nvPr/>
        </p:nvSpPr>
        <p:spPr>
          <a:xfrm>
            <a:off x="6379113" y="1781400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40" name="Google Shape;840;g3379df3e034_1_628"/>
          <p:cNvSpPr/>
          <p:nvPr/>
        </p:nvSpPr>
        <p:spPr>
          <a:xfrm>
            <a:off x="8259738" y="1716363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41" name="Google Shape;841;g3379df3e034_1_628"/>
          <p:cNvSpPr/>
          <p:nvPr/>
        </p:nvSpPr>
        <p:spPr>
          <a:xfrm>
            <a:off x="5204100" y="2469450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42" name="Google Shape;842;g3379df3e034_1_628"/>
          <p:cNvSpPr/>
          <p:nvPr/>
        </p:nvSpPr>
        <p:spPr>
          <a:xfrm>
            <a:off x="6740050" y="2469450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43" name="Google Shape;843;g3379df3e034_1_628"/>
          <p:cNvSpPr/>
          <p:nvPr/>
        </p:nvSpPr>
        <p:spPr>
          <a:xfrm>
            <a:off x="3010513" y="3100375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44" name="Google Shape;844;g3379df3e034_1_628"/>
          <p:cNvSpPr/>
          <p:nvPr/>
        </p:nvSpPr>
        <p:spPr>
          <a:xfrm>
            <a:off x="7073013" y="3262338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45" name="Google Shape;845;g3379df3e034_1_628"/>
          <p:cNvSpPr/>
          <p:nvPr/>
        </p:nvSpPr>
        <p:spPr>
          <a:xfrm>
            <a:off x="6379113" y="3180838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46" name="Google Shape;846;g3379df3e034_1_628"/>
          <p:cNvSpPr/>
          <p:nvPr/>
        </p:nvSpPr>
        <p:spPr>
          <a:xfrm>
            <a:off x="4559350" y="3935963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47" name="Google Shape;847;g3379df3e034_1_628"/>
          <p:cNvSpPr/>
          <p:nvPr/>
        </p:nvSpPr>
        <p:spPr>
          <a:xfrm>
            <a:off x="8537538" y="3950900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48" name="Google Shape;848;g3379df3e034_1_628"/>
          <p:cNvSpPr/>
          <p:nvPr/>
        </p:nvSpPr>
        <p:spPr>
          <a:xfrm>
            <a:off x="6962638" y="4779038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49" name="Google Shape;849;g3379df3e034_1_628"/>
          <p:cNvSpPr/>
          <p:nvPr/>
        </p:nvSpPr>
        <p:spPr>
          <a:xfrm>
            <a:off x="2681725" y="4679913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50" name="Google Shape;850;g3379df3e034_1_628"/>
          <p:cNvSpPr/>
          <p:nvPr/>
        </p:nvSpPr>
        <p:spPr>
          <a:xfrm>
            <a:off x="3450963" y="3837663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51" name="Google Shape;851;g3379df3e034_1_628"/>
          <p:cNvSpPr/>
          <p:nvPr/>
        </p:nvSpPr>
        <p:spPr>
          <a:xfrm>
            <a:off x="2720738" y="3935963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52" name="Google Shape;852;g3379df3e034_1_628"/>
          <p:cNvSpPr/>
          <p:nvPr/>
        </p:nvSpPr>
        <p:spPr>
          <a:xfrm>
            <a:off x="3413488" y="1781400"/>
            <a:ext cx="693900" cy="453600"/>
          </a:xfrm>
          <a:prstGeom prst="foldedCorner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lang="en-ZA" sz="1300" b="0" i="0" u="none" strike="noStrike" cap="none">
                <a:solidFill>
                  <a:schemeClr val="lt2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Action</a:t>
            </a:r>
            <a:endParaRPr sz="900" b="0" i="0" u="none" strike="noStrike" cap="none">
              <a:solidFill>
                <a:schemeClr val="lt2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53" name="Google Shape;853;g3379df3e034_1_628"/>
          <p:cNvSpPr/>
          <p:nvPr/>
        </p:nvSpPr>
        <p:spPr>
          <a:xfrm>
            <a:off x="541254" y="1705799"/>
            <a:ext cx="1952100" cy="499500"/>
          </a:xfrm>
          <a:prstGeom prst="foldedCorner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-ZA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Food selection &amp; preparation</a:t>
            </a:r>
            <a:endParaRPr sz="20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54" name="Google Shape;854;g3379df3e034_1_628"/>
          <p:cNvSpPr/>
          <p:nvPr/>
        </p:nvSpPr>
        <p:spPr>
          <a:xfrm>
            <a:off x="609913" y="2520943"/>
            <a:ext cx="1968300" cy="499500"/>
          </a:xfrm>
          <a:prstGeom prst="foldedCorner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-ZA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Food selection</a:t>
            </a:r>
            <a:endParaRPr sz="20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55" name="Google Shape;855;g3379df3e034_1_628"/>
          <p:cNvSpPr txBox="1"/>
          <p:nvPr/>
        </p:nvSpPr>
        <p:spPr>
          <a:xfrm>
            <a:off x="1374838" y="234050"/>
            <a:ext cx="90213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ZA"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</a:t>
            </a:r>
            <a:r>
              <a:rPr lang="en-ZA"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wimlanes (and actions)</a:t>
            </a:r>
            <a:endParaRPr sz="16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56" name="Google Shape;856;g3379df3e034_1_628" descr="A blue circle with white number thre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424" y="237283"/>
            <a:ext cx="666617" cy="666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3379df3e034_1_682"/>
          <p:cNvSpPr txBox="1"/>
          <p:nvPr/>
        </p:nvSpPr>
        <p:spPr>
          <a:xfrm>
            <a:off x="1341767" y="24617"/>
            <a:ext cx="90213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ZA" sz="3600" b="1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Sync up the thematic plans</a:t>
            </a:r>
            <a:endParaRPr sz="1600" b="1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2" name="Google Shape;862;g3379df3e034_1_682"/>
          <p:cNvSpPr txBox="1"/>
          <p:nvPr/>
        </p:nvSpPr>
        <p:spPr>
          <a:xfrm>
            <a:off x="3157975" y="6073583"/>
            <a:ext cx="2822407" cy="42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/>
          <a:p>
            <a:pPr marL="6985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None/>
            </a:pPr>
            <a:endParaRPr sz="1400" b="0" i="0" u="none" strike="noStrike" cap="none">
              <a:solidFill>
                <a:srgbClr val="83878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3" name="Google Shape;863;g3379df3e034_1_682"/>
          <p:cNvSpPr txBox="1"/>
          <p:nvPr/>
        </p:nvSpPr>
        <p:spPr>
          <a:xfrm>
            <a:off x="6471172" y="5544186"/>
            <a:ext cx="2822407" cy="42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None/>
            </a:pPr>
            <a:endParaRPr sz="1400" b="0" i="0" u="none" strike="noStrike" cap="none">
              <a:solidFill>
                <a:srgbClr val="83878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64" name="Google Shape;864;g3379df3e034_1_682" descr="A white number on a red circl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744" y="237282"/>
            <a:ext cx="659951" cy="666617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g3379df3e034_1_682"/>
          <p:cNvSpPr/>
          <p:nvPr/>
        </p:nvSpPr>
        <p:spPr>
          <a:xfrm>
            <a:off x="0" y="1049867"/>
            <a:ext cx="3725400" cy="58082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6" name="Google Shape;866;g3379df3e034_1_682"/>
          <p:cNvSpPr/>
          <p:nvPr/>
        </p:nvSpPr>
        <p:spPr>
          <a:xfrm>
            <a:off x="3654174" y="1935175"/>
            <a:ext cx="8174100" cy="4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19200" marR="0" lvl="1" indent="-425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Raleway"/>
              <a:buChar char="○"/>
            </a:pPr>
            <a:r>
              <a:rPr lang="en-ZA" sz="22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Do the timings across workstreams match up?</a:t>
            </a:r>
            <a:endParaRPr sz="220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1" indent="-425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Raleway"/>
              <a:buChar char="○"/>
            </a:pPr>
            <a:r>
              <a:rPr lang="en-ZA" sz="22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Do we need to move the post-it’s around on the timeline? </a:t>
            </a:r>
            <a:endParaRPr sz="2200" b="0" i="0" u="none" strike="noStrike" cap="none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1" indent="-425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Raleway"/>
              <a:buChar char="○"/>
            </a:pPr>
            <a:r>
              <a:rPr lang="en-ZA" sz="22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Any gaps? </a:t>
            </a:r>
            <a:endParaRPr sz="2200" b="0" i="0" u="none" strike="noStrike" cap="none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1" indent="-425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Raleway"/>
              <a:buChar char="○"/>
            </a:pPr>
            <a:r>
              <a:rPr lang="en-ZA" sz="22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Are there too many actions in one week or month?</a:t>
            </a:r>
            <a:endParaRPr sz="2200" b="0" i="0" u="none" strike="noStrike" cap="none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1" indent="-425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Raleway"/>
              <a:buChar char="○"/>
            </a:pPr>
            <a:r>
              <a:rPr lang="en-ZA" sz="22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Additional team members to recruit?</a:t>
            </a:r>
            <a:endParaRPr sz="2200" b="0" i="0" u="none" strike="noStrike" cap="none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1" indent="-425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Raleway"/>
              <a:buChar char="○"/>
            </a:pPr>
            <a:r>
              <a:rPr lang="en-ZA" sz="22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Other leaders to reach out to?</a:t>
            </a:r>
            <a:endParaRPr sz="2200" b="0" i="0" u="none" strike="noStrike" cap="none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19200" marR="0" lvl="1" indent="-425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900"/>
              <a:buFont typeface="Raleway"/>
              <a:buChar char="○"/>
            </a:pPr>
            <a:r>
              <a:rPr lang="en-ZA" sz="22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What else?</a:t>
            </a:r>
            <a:endParaRPr sz="2200" b="0" i="0" u="none" strike="noStrike" cap="none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67" name="Google Shape;867;g3379df3e034_1_682" descr="A check mark in a square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207" y="1783508"/>
            <a:ext cx="2153438" cy="2129242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g3379df3e034_1_682"/>
          <p:cNvSpPr/>
          <p:nvPr/>
        </p:nvSpPr>
        <p:spPr>
          <a:xfrm>
            <a:off x="155250" y="4155450"/>
            <a:ext cx="3414900" cy="27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All</a:t>
            </a:r>
            <a:r>
              <a:rPr lang="en-ZA" sz="2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team</a:t>
            </a:r>
            <a:r>
              <a:rPr lang="en-ZA" sz="2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members review the full plan</a:t>
            </a: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(all workstreams)</a:t>
            </a: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3379df3e034_1_693"/>
          <p:cNvSpPr txBox="1"/>
          <p:nvPr/>
        </p:nvSpPr>
        <p:spPr>
          <a:xfrm>
            <a:off x="1385613" y="-23309"/>
            <a:ext cx="90213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ZA" sz="3600" b="1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Stress-test the 100-Day Plan</a:t>
            </a:r>
            <a:endParaRPr sz="1600" b="1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74" name="Google Shape;874;g3379df3e034_1_693"/>
          <p:cNvSpPr txBox="1"/>
          <p:nvPr/>
        </p:nvSpPr>
        <p:spPr>
          <a:xfrm>
            <a:off x="3157975" y="6073583"/>
            <a:ext cx="2822407" cy="42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75" tIns="64275" rIns="64275" bIns="64275" anchor="t" anchorCtr="0">
            <a:noAutofit/>
          </a:bodyPr>
          <a:lstStyle/>
          <a:p>
            <a:pPr marL="6985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A71728"/>
              </a:buClr>
              <a:buSzPts val="2500"/>
              <a:buFont typeface="Avenir"/>
              <a:buNone/>
            </a:pPr>
            <a:endParaRPr sz="1400" b="0" i="0" u="none" strike="noStrike" cap="none">
              <a:solidFill>
                <a:srgbClr val="83878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75" name="Google Shape;875;g3379df3e034_1_693" descr="A white number on a yellow circl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458" y="237282"/>
            <a:ext cx="659952" cy="666618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g3379df3e034_1_693"/>
          <p:cNvSpPr txBox="1"/>
          <p:nvPr/>
        </p:nvSpPr>
        <p:spPr>
          <a:xfrm>
            <a:off x="2196290" y="1301163"/>
            <a:ext cx="54606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ZA" sz="20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Do the work streams add up to the 100-day Goal? If not, what else to do?</a:t>
            </a:r>
            <a:endParaRPr sz="200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ZA" sz="20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What could go wrong with the Plan? What risk mitigating steps can we add?</a:t>
            </a:r>
            <a:endParaRPr/>
          </a:p>
        </p:txBody>
      </p:sp>
      <p:sp>
        <p:nvSpPr>
          <p:cNvPr id="877" name="Google Shape;877;g3379df3e034_1_693"/>
          <p:cNvSpPr/>
          <p:nvPr/>
        </p:nvSpPr>
        <p:spPr>
          <a:xfrm>
            <a:off x="9043075" y="1038578"/>
            <a:ext cx="3148800" cy="5819522"/>
          </a:xfrm>
          <a:prstGeom prst="rect">
            <a:avLst/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78" name="Google Shape;878;g3379df3e034_1_693"/>
          <p:cNvSpPr txBox="1"/>
          <p:nvPr/>
        </p:nvSpPr>
        <p:spPr>
          <a:xfrm>
            <a:off x="9043080" y="1549341"/>
            <a:ext cx="31005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524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ZA"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Who volunteer</a:t>
            </a:r>
            <a:r>
              <a:rPr lang="en-ZA" sz="22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to transcribe t</a:t>
            </a:r>
            <a:r>
              <a:rPr lang="en-ZA"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he plan on the </a:t>
            </a:r>
            <a:r>
              <a:rPr lang="en-ZA" sz="22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work-planning template. </a:t>
            </a:r>
            <a:endParaRPr sz="22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79" name="Google Shape;879;g3379df3e034_1_693" descr="A rainbow colored arrows on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96912" y="4212803"/>
            <a:ext cx="2241142" cy="2215961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g3379df3e034_1_693"/>
          <p:cNvSpPr txBox="1"/>
          <p:nvPr/>
        </p:nvSpPr>
        <p:spPr>
          <a:xfrm>
            <a:off x="2330475" y="3098825"/>
            <a:ext cx="65658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000" dirty="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Do we need to</a:t>
            </a:r>
            <a:r>
              <a:rPr lang="en-ZA" sz="2000" b="0" i="0" u="none" strike="noStrike" cap="none" dirty="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 add actions </a:t>
            </a:r>
            <a:r>
              <a:rPr lang="en-ZA" sz="2000" dirty="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on:</a:t>
            </a:r>
            <a:endParaRPr dirty="0"/>
          </a:p>
          <a:p>
            <a:pPr marL="28575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ZA" sz="2000" b="0" i="0" u="none" strike="noStrike" cap="none" dirty="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Assessing the baseline, or creating one if none exists?</a:t>
            </a:r>
            <a:endParaRPr sz="2000" dirty="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ZA" sz="2000" b="0" i="0" u="none" strike="noStrike" cap="none" dirty="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Creating a way to track progress against the goal?</a:t>
            </a:r>
            <a:endParaRPr sz="2000" dirty="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ZA" sz="2000" dirty="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Communicating with key stakeholders?</a:t>
            </a:r>
            <a:endParaRPr dirty="0">
              <a:solidFill>
                <a:schemeClr val="dk1"/>
              </a:solidFill>
            </a:endParaRPr>
          </a:p>
          <a:p>
            <a:pPr marL="1828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4" name="Google Shape;884;g3379df3e034_1_693"/>
          <p:cNvSpPr txBox="1"/>
          <p:nvPr/>
        </p:nvSpPr>
        <p:spPr>
          <a:xfrm>
            <a:off x="2196290" y="5720763"/>
            <a:ext cx="5460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0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Add Review sessions with the Challenge Strategist on the timeline</a:t>
            </a:r>
            <a:endParaRPr sz="2000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882D98-3441-3A66-C6E3-F53BBA0C0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36" y="1370962"/>
            <a:ext cx="1472187" cy="12374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22ADC2-3469-6788-5A2A-1163A7DF58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36" y="3356535"/>
            <a:ext cx="1469139" cy="1240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9658B-9505-DD37-C857-5CB973453E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897" y="5320783"/>
            <a:ext cx="1469139" cy="123749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3379df3e034_1_707"/>
          <p:cNvSpPr/>
          <p:nvPr/>
        </p:nvSpPr>
        <p:spPr>
          <a:xfrm>
            <a:off x="-1" y="2264177"/>
            <a:ext cx="12191999" cy="10576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g3379df3e034_1_707"/>
          <p:cNvSpPr/>
          <p:nvPr/>
        </p:nvSpPr>
        <p:spPr>
          <a:xfrm>
            <a:off x="1" y="4603249"/>
            <a:ext cx="12191999" cy="98857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g3379df3e034_1_707"/>
          <p:cNvSpPr txBox="1">
            <a:spLocks noGrp="1"/>
          </p:cNvSpPr>
          <p:nvPr>
            <p:ph type="title"/>
          </p:nvPr>
        </p:nvSpPr>
        <p:spPr>
          <a:xfrm>
            <a:off x="454867" y="73592"/>
            <a:ext cx="8016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ZA" sz="4300"/>
              <a:t>The Way Forward</a:t>
            </a:r>
            <a:endParaRPr sz="4300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92" name="Google Shape;892;g3379df3e034_1_707"/>
          <p:cNvSpPr/>
          <p:nvPr/>
        </p:nvSpPr>
        <p:spPr>
          <a:xfrm>
            <a:off x="0" y="1027288"/>
            <a:ext cx="2088445" cy="5830711"/>
          </a:xfrm>
          <a:prstGeom prst="homePlat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g3379df3e034_1_707"/>
          <p:cNvSpPr txBox="1"/>
          <p:nvPr/>
        </p:nvSpPr>
        <p:spPr>
          <a:xfrm>
            <a:off x="-225777" y="1027288"/>
            <a:ext cx="2314222" cy="583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</a:pPr>
            <a:r>
              <a:rPr lang="en-ZA" sz="32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Next</a:t>
            </a:r>
            <a:endParaRPr sz="32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</a:pPr>
            <a:r>
              <a:rPr lang="en-ZA" sz="32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Steps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g3379df3e034_1_707"/>
          <p:cNvSpPr txBox="1"/>
          <p:nvPr/>
        </p:nvSpPr>
        <p:spPr>
          <a:xfrm>
            <a:off x="3258728" y="2532093"/>
            <a:ext cx="8673627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ZA"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Schedule weekly team meetings.</a:t>
            </a:r>
            <a:endParaRPr sz="24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95" name="Google Shape;895;g3379df3e034_1_707"/>
          <p:cNvSpPr txBox="1"/>
          <p:nvPr/>
        </p:nvSpPr>
        <p:spPr>
          <a:xfrm>
            <a:off x="3366369" y="1397457"/>
            <a:ext cx="841923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ZA"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Convert </a:t>
            </a:r>
            <a:r>
              <a:rPr lang="en-ZA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swimlanes</a:t>
            </a:r>
            <a:r>
              <a:rPr lang="en-ZA"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wo</a:t>
            </a:r>
            <a:r>
              <a:rPr lang="en-ZA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rk plan template,</a:t>
            </a:r>
            <a:r>
              <a:rPr lang="en-ZA"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and share with  the team</a:t>
            </a:r>
            <a:endParaRPr sz="1800" b="0" i="0" u="none" strike="noStrike" cap="none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96" name="Google Shape;896;g3379df3e034_1_707"/>
          <p:cNvSpPr txBox="1"/>
          <p:nvPr/>
        </p:nvSpPr>
        <p:spPr>
          <a:xfrm>
            <a:off x="3258728" y="3675608"/>
            <a:ext cx="841923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ZA" sz="24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Get baseline information on 100-Day Goal</a:t>
            </a:r>
            <a:endParaRPr sz="1800" b="0" i="0" u="none" strike="noStrike" cap="none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97" name="Google Shape;897;g3379df3e034_1_707"/>
          <p:cNvSpPr txBox="1"/>
          <p:nvPr/>
        </p:nvSpPr>
        <p:spPr>
          <a:xfrm>
            <a:off x="3366370" y="5957686"/>
            <a:ext cx="8683611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ZA"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Send “hold the date” calendar For the Refresh Workshop</a:t>
            </a:r>
            <a:endParaRPr sz="1800" b="0" i="0" u="none" strike="noStrike" cap="none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98" name="Google Shape;898;g3379df3e034_1_707" descr="A yellow circle with a check mark in i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9788" y="5657836"/>
            <a:ext cx="1093582" cy="1062159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g3379df3e034_1_707"/>
          <p:cNvSpPr txBox="1"/>
          <p:nvPr/>
        </p:nvSpPr>
        <p:spPr>
          <a:xfrm>
            <a:off x="2088445" y="4697484"/>
            <a:ext cx="83763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575" tIns="78575" rIns="78575" bIns="785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ZA" sz="24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Schedule c</a:t>
            </a:r>
            <a:r>
              <a:rPr lang="en-ZA" sz="24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heck-in with the Team </a:t>
            </a:r>
            <a:r>
              <a:rPr lang="en-ZA" sz="2400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C</a:t>
            </a:r>
            <a:r>
              <a:rPr lang="en-ZA" sz="2400" b="0" i="0" u="none" strike="noStrike" cap="none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oach and Challenge strategist</a:t>
            </a:r>
            <a:endParaRPr sz="1800" b="0" i="0" u="none" strike="noStrike" cap="none">
              <a:solidFill>
                <a:srgbClr val="22222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E41BE5-EC47-87F1-E61B-3D122DC05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775" y="1130897"/>
            <a:ext cx="1472187" cy="12374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865C1D-0436-FEC6-7B8C-B645DFF15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27" y="3354322"/>
            <a:ext cx="1469139" cy="1240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88988B-6D70-9896-5D1E-CD07FD02D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5455" y="4534216"/>
            <a:ext cx="1469139" cy="1240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841BED-DC8F-1366-4222-D3CBCC3A92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1226" y="2065180"/>
            <a:ext cx="1614374" cy="136317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3379df3e034_1_725"/>
          <p:cNvSpPr txBox="1">
            <a:spLocks noGrp="1"/>
          </p:cNvSpPr>
          <p:nvPr>
            <p:ph type="title"/>
          </p:nvPr>
        </p:nvSpPr>
        <p:spPr>
          <a:xfrm>
            <a:off x="586259" y="-90591"/>
            <a:ext cx="1048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</a:pPr>
            <a:r>
              <a:rPr lang="en-ZA"/>
              <a:t>Workshop Feedback</a:t>
            </a:r>
            <a:endParaRPr/>
          </a:p>
        </p:txBody>
      </p:sp>
      <p:sp>
        <p:nvSpPr>
          <p:cNvPr id="909" name="Google Shape;909;g3379df3e034_1_725"/>
          <p:cNvSpPr txBox="1"/>
          <p:nvPr/>
        </p:nvSpPr>
        <p:spPr>
          <a:xfrm>
            <a:off x="6073300" y="2129800"/>
            <a:ext cx="5729400" cy="3299700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10" name="Google Shape;910;g3379df3e034_1_725"/>
          <p:cNvSpPr txBox="1"/>
          <p:nvPr/>
        </p:nvSpPr>
        <p:spPr>
          <a:xfrm>
            <a:off x="5890000" y="2334834"/>
            <a:ext cx="60960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Add your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ZA" sz="2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Mentimeter code here</a:t>
            </a:r>
            <a:endParaRPr/>
          </a:p>
        </p:txBody>
      </p:sp>
      <p:grpSp>
        <p:nvGrpSpPr>
          <p:cNvPr id="911" name="Google Shape;911;g3379df3e034_1_725"/>
          <p:cNvGrpSpPr/>
          <p:nvPr/>
        </p:nvGrpSpPr>
        <p:grpSpPr>
          <a:xfrm>
            <a:off x="1399325" y="1333759"/>
            <a:ext cx="3170650" cy="5318090"/>
            <a:chOff x="1399325" y="1333759"/>
            <a:chExt cx="3170650" cy="5318090"/>
          </a:xfrm>
        </p:grpSpPr>
        <p:pic>
          <p:nvPicPr>
            <p:cNvPr id="912" name="Google Shape;912;g3379df3e034_1_7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399325" y="1333759"/>
              <a:ext cx="2659045" cy="53180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3" name="Google Shape;913;g3379df3e034_1_725"/>
            <p:cNvSpPr txBox="1"/>
            <p:nvPr/>
          </p:nvSpPr>
          <p:spPr>
            <a:xfrm>
              <a:off x="1575675" y="5019875"/>
              <a:ext cx="29943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ZA" sz="2200" b="1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www.menti.com</a:t>
              </a:r>
              <a:endParaRPr sz="2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3379df3e034_1_745"/>
          <p:cNvSpPr/>
          <p:nvPr/>
        </p:nvSpPr>
        <p:spPr>
          <a:xfrm>
            <a:off x="2525" y="5000"/>
            <a:ext cx="12192000" cy="6858000"/>
          </a:xfrm>
          <a:prstGeom prst="rect">
            <a:avLst/>
          </a:prstGeom>
          <a:solidFill>
            <a:srgbClr val="DEE0E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3" name="Google Shape;933;g3379df3e034_1_745"/>
          <p:cNvSpPr txBox="1">
            <a:spLocks noGrp="1"/>
          </p:cNvSpPr>
          <p:nvPr>
            <p:ph type="title"/>
          </p:nvPr>
        </p:nvSpPr>
        <p:spPr>
          <a:xfrm>
            <a:off x="686116" y="130898"/>
            <a:ext cx="10481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ZA">
                <a:solidFill>
                  <a:schemeClr val="dk1"/>
                </a:solidFill>
              </a:rPr>
              <a:t>Group Photo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11C585-3E96-98E7-E3E3-01CF81BCE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892" y="1275975"/>
            <a:ext cx="6271374" cy="529553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3379df3e034_1_732"/>
          <p:cNvSpPr/>
          <p:nvPr/>
        </p:nvSpPr>
        <p:spPr>
          <a:xfrm>
            <a:off x="4010675" y="-71150"/>
            <a:ext cx="8182800" cy="116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g3379df3e034_1_732"/>
          <p:cNvSpPr/>
          <p:nvPr/>
        </p:nvSpPr>
        <p:spPr>
          <a:xfrm>
            <a:off x="0" y="0"/>
            <a:ext cx="40092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1" name="Google Shape;921;g3379df3e034_1_732"/>
          <p:cNvGrpSpPr/>
          <p:nvPr/>
        </p:nvGrpSpPr>
        <p:grpSpPr>
          <a:xfrm>
            <a:off x="663250" y="512854"/>
            <a:ext cx="2695597" cy="2706279"/>
            <a:chOff x="3652281" y="1125188"/>
            <a:chExt cx="4856057" cy="4875300"/>
          </a:xfrm>
        </p:grpSpPr>
        <p:sp>
          <p:nvSpPr>
            <p:cNvPr id="922" name="Google Shape;922;g3379df3e034_1_732"/>
            <p:cNvSpPr/>
            <p:nvPr/>
          </p:nvSpPr>
          <p:spPr>
            <a:xfrm>
              <a:off x="3654938" y="1125188"/>
              <a:ext cx="4853400" cy="487530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g3379df3e034_1_732"/>
            <p:cNvSpPr txBox="1"/>
            <p:nvPr/>
          </p:nvSpPr>
          <p:spPr>
            <a:xfrm>
              <a:off x="3652281" y="1851428"/>
              <a:ext cx="4573200" cy="3460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080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ZA" sz="2200" b="1" i="0" u="none" strike="noStrike" cap="none" dirty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See what previous teams have done </a:t>
              </a:r>
              <a:r>
                <a:rPr lang="en-ZA" sz="2200" b="1" dirty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&amp; Check out y</a:t>
              </a:r>
              <a:r>
                <a:rPr lang="en-ZA" sz="2200" b="1" i="0" u="none" strike="noStrike" cap="none" dirty="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our project on the dashboard</a:t>
              </a:r>
              <a:endParaRPr sz="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4" name="Google Shape;924;g3379df3e034_1_732"/>
          <p:cNvSpPr txBox="1"/>
          <p:nvPr/>
        </p:nvSpPr>
        <p:spPr>
          <a:xfrm>
            <a:off x="3918856" y="5687826"/>
            <a:ext cx="8273100" cy="8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ZA" sz="5000" b="1" i="0" u="none" strike="noStrike" cap="none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www.endinggbvf.org</a:t>
            </a:r>
            <a:endParaRPr sz="50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5" name="Google Shape;925;g3379df3e034_1_732" descr="A yellow arrow pointing to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982403">
            <a:off x="3316957" y="5363956"/>
            <a:ext cx="1385090" cy="1325701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g3379df3e034_1_732"/>
          <p:cNvSpPr txBox="1">
            <a:spLocks noGrp="1"/>
          </p:cNvSpPr>
          <p:nvPr>
            <p:ph type="body" idx="1"/>
          </p:nvPr>
        </p:nvSpPr>
        <p:spPr>
          <a:xfrm>
            <a:off x="-600" y="3752904"/>
            <a:ext cx="40098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ZA" sz="3600" b="1">
                <a:solidFill>
                  <a:schemeClr val="lt1"/>
                </a:solidFill>
              </a:rPr>
              <a:t>#endGBVF    #100dayimpact    #100day4GBVF</a:t>
            </a:r>
            <a:endParaRPr/>
          </a:p>
        </p:txBody>
      </p:sp>
      <p:pic>
        <p:nvPicPr>
          <p:cNvPr id="2" name="Google Shape;772;g32fd5d2377a_3_718">
            <a:extLst>
              <a:ext uri="{FF2B5EF4-FFF2-40B4-BE49-F238E27FC236}">
                <a16:creationId xmlns:a16="http://schemas.microsoft.com/office/drawing/2014/main" id="{7A5C2269-BA27-7F57-46BD-38B64B4810B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67388" y="128712"/>
            <a:ext cx="5703232" cy="3090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73;g32fd5d2377a_3_718">
            <a:extLst>
              <a:ext uri="{FF2B5EF4-FFF2-40B4-BE49-F238E27FC236}">
                <a16:creationId xmlns:a16="http://schemas.microsoft.com/office/drawing/2014/main" id="{8223BA72-A654-3D32-95A0-CB9B9F228A1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67388" y="3184160"/>
            <a:ext cx="5540694" cy="2722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3c7e16192e6_0_0"/>
          <p:cNvSpPr/>
          <p:nvPr/>
        </p:nvSpPr>
        <p:spPr>
          <a:xfrm>
            <a:off x="0" y="0"/>
            <a:ext cx="40092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0" name="Google Shape;780;g3c7e16192e6_0_0"/>
          <p:cNvGrpSpPr/>
          <p:nvPr/>
        </p:nvGrpSpPr>
        <p:grpSpPr>
          <a:xfrm>
            <a:off x="664725" y="512854"/>
            <a:ext cx="2694122" cy="2706279"/>
            <a:chOff x="3654938" y="1125188"/>
            <a:chExt cx="4853400" cy="4875300"/>
          </a:xfrm>
        </p:grpSpPr>
        <p:sp>
          <p:nvSpPr>
            <p:cNvPr id="781" name="Google Shape;781;g3c7e16192e6_0_0"/>
            <p:cNvSpPr/>
            <p:nvPr/>
          </p:nvSpPr>
          <p:spPr>
            <a:xfrm>
              <a:off x="3654938" y="1125188"/>
              <a:ext cx="4853400" cy="487530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g3c7e16192e6_0_0"/>
            <p:cNvSpPr txBox="1"/>
            <p:nvPr/>
          </p:nvSpPr>
          <p:spPr>
            <a:xfrm>
              <a:off x="3654940" y="2270200"/>
              <a:ext cx="4573200" cy="25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080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ZA" sz="3200" b="1" i="0" u="none" strike="noStrike" cap="none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Other Movement tools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83" name="Google Shape;783;g3c7e16192e6_0_0" descr="A yellow arrow pointing to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982403">
            <a:off x="1420907" y="5363956"/>
            <a:ext cx="1385090" cy="1325701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g3c7e16192e6_0_0"/>
          <p:cNvSpPr txBox="1">
            <a:spLocks noGrp="1"/>
          </p:cNvSpPr>
          <p:nvPr>
            <p:ph type="body" idx="1"/>
          </p:nvPr>
        </p:nvSpPr>
        <p:spPr>
          <a:xfrm>
            <a:off x="0" y="3490958"/>
            <a:ext cx="40098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ZA" sz="3600" b="1">
                <a:solidFill>
                  <a:schemeClr val="lt1"/>
                </a:solidFill>
              </a:rPr>
              <a:t>Follow your </a:t>
            </a:r>
            <a:endParaRPr sz="36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ZA" sz="3600" b="1">
                <a:solidFill>
                  <a:schemeClr val="lt1"/>
                </a:solidFill>
              </a:rPr>
              <a:t>team on </a:t>
            </a:r>
            <a:endParaRPr sz="36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ZA" sz="3600" b="1">
                <a:solidFill>
                  <a:schemeClr val="lt1"/>
                </a:solidFill>
              </a:rPr>
              <a:t>Social Media.</a:t>
            </a:r>
            <a:endParaRPr/>
          </a:p>
        </p:txBody>
      </p:sp>
      <p:sp>
        <p:nvSpPr>
          <p:cNvPr id="785" name="Google Shape;785;g3c7e16192e6_0_0"/>
          <p:cNvSpPr txBox="1"/>
          <p:nvPr/>
        </p:nvSpPr>
        <p:spPr>
          <a:xfrm>
            <a:off x="4368600" y="2814838"/>
            <a:ext cx="361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000">
                <a:latin typeface="Raleway"/>
                <a:ea typeface="Raleway"/>
                <a:cs typeface="Raleway"/>
                <a:sym typeface="Raleway"/>
              </a:rPr>
              <a:t>https://www.facebook.com/endgbvf100days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86" name="Google Shape;786;g3c7e16192e6_0_0" title="Facebook QR code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318" y="1494075"/>
            <a:ext cx="1320750" cy="13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g3c7e16192e6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17170" y="581762"/>
            <a:ext cx="1320750" cy="912325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g3c7e16192e6_0_0"/>
          <p:cNvSpPr txBox="1"/>
          <p:nvPr/>
        </p:nvSpPr>
        <p:spPr>
          <a:xfrm>
            <a:off x="7748275" y="2814838"/>
            <a:ext cx="361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000">
                <a:latin typeface="Raleway"/>
                <a:ea typeface="Raleway"/>
                <a:cs typeface="Raleway"/>
                <a:sym typeface="Raleway"/>
              </a:rPr>
              <a:t>https://www.instagram.com/endgbvf_100daychallenges/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89" name="Google Shape;789;g3c7e16192e6_0_0"/>
          <p:cNvSpPr txBox="1"/>
          <p:nvPr/>
        </p:nvSpPr>
        <p:spPr>
          <a:xfrm>
            <a:off x="4389915" y="5922238"/>
            <a:ext cx="361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000">
                <a:latin typeface="Raleway"/>
                <a:ea typeface="Raleway"/>
                <a:cs typeface="Raleway"/>
                <a:sym typeface="Raleway"/>
              </a:rPr>
              <a:t>https://x.com/gbvf100days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90" name="Google Shape;790;g3c7e16192e6_0_0"/>
          <p:cNvSpPr txBox="1"/>
          <p:nvPr/>
        </p:nvSpPr>
        <p:spPr>
          <a:xfrm>
            <a:off x="7502400" y="5922250"/>
            <a:ext cx="414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000">
                <a:latin typeface="Raleway"/>
                <a:ea typeface="Raleway"/>
                <a:cs typeface="Raleway"/>
                <a:sym typeface="Raleway"/>
              </a:rPr>
              <a:t>https://www.linkedin.com/company/endgbvf-100-day-challenges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91" name="Google Shape;791;g3c7e16192e6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34448" y="563276"/>
            <a:ext cx="1363183" cy="91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g3c7e16192e6_0_0" title="Instagram QR code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95998" y="1494075"/>
            <a:ext cx="1320750" cy="13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g3c7e16192e6_0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82398" y="3679041"/>
            <a:ext cx="1129805" cy="91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g3c7e16192e6_0_0" title="X QR code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75966" y="4601475"/>
            <a:ext cx="1320750" cy="13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g3c7e16192e6_0_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896000" y="3679049"/>
            <a:ext cx="1411538" cy="9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g3c7e16192e6_0_0" title="Linkedin QR code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914575" y="4664950"/>
            <a:ext cx="1257276" cy="125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8">
      <a:dk1>
        <a:srgbClr val="000000"/>
      </a:dk1>
      <a:lt1>
        <a:srgbClr val="FFFFFF"/>
      </a:lt1>
      <a:dk2>
        <a:srgbClr val="000000"/>
      </a:dk2>
      <a:lt2>
        <a:srgbClr val="86868A"/>
      </a:lt2>
      <a:accent1>
        <a:srgbClr val="A8171E"/>
      </a:accent1>
      <a:accent2>
        <a:srgbClr val="EA632C"/>
      </a:accent2>
      <a:accent3>
        <a:srgbClr val="FBB103"/>
      </a:accent3>
      <a:accent4>
        <a:srgbClr val="72B332"/>
      </a:accent4>
      <a:accent5>
        <a:srgbClr val="2095BF"/>
      </a:accent5>
      <a:accent6>
        <a:srgbClr val="2E549D"/>
      </a:accent6>
      <a:hlink>
        <a:srgbClr val="39393B"/>
      </a:hlink>
      <a:folHlink>
        <a:srgbClr val="39393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28">
      <a:dk1>
        <a:srgbClr val="000000"/>
      </a:dk1>
      <a:lt1>
        <a:srgbClr val="FFFFFF"/>
      </a:lt1>
      <a:dk2>
        <a:srgbClr val="000000"/>
      </a:dk2>
      <a:lt2>
        <a:srgbClr val="86868A"/>
      </a:lt2>
      <a:accent1>
        <a:srgbClr val="A8171E"/>
      </a:accent1>
      <a:accent2>
        <a:srgbClr val="EA632C"/>
      </a:accent2>
      <a:accent3>
        <a:srgbClr val="FBB103"/>
      </a:accent3>
      <a:accent4>
        <a:srgbClr val="72B332"/>
      </a:accent4>
      <a:accent5>
        <a:srgbClr val="2095BF"/>
      </a:accent5>
      <a:accent6>
        <a:srgbClr val="2E549D"/>
      </a:accent6>
      <a:hlink>
        <a:srgbClr val="39393B"/>
      </a:hlink>
      <a:folHlink>
        <a:srgbClr val="39393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stom 28">
      <a:dk1>
        <a:srgbClr val="000000"/>
      </a:dk1>
      <a:lt1>
        <a:srgbClr val="FFFFFF"/>
      </a:lt1>
      <a:dk2>
        <a:srgbClr val="000000"/>
      </a:dk2>
      <a:lt2>
        <a:srgbClr val="86868A"/>
      </a:lt2>
      <a:accent1>
        <a:srgbClr val="A8171E"/>
      </a:accent1>
      <a:accent2>
        <a:srgbClr val="EA632C"/>
      </a:accent2>
      <a:accent3>
        <a:srgbClr val="FBB103"/>
      </a:accent3>
      <a:accent4>
        <a:srgbClr val="72B332"/>
      </a:accent4>
      <a:accent5>
        <a:srgbClr val="2095BF"/>
      </a:accent5>
      <a:accent6>
        <a:srgbClr val="2E549D"/>
      </a:accent6>
      <a:hlink>
        <a:srgbClr val="39393B"/>
      </a:hlink>
      <a:folHlink>
        <a:srgbClr val="39393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2921</Words>
  <Application>Microsoft Office PowerPoint</Application>
  <PresentationFormat>Widescreen</PresentationFormat>
  <Paragraphs>422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Architects Daughter</vt:lpstr>
      <vt:lpstr>Arial</vt:lpstr>
      <vt:lpstr>Roboto</vt:lpstr>
      <vt:lpstr>Arial Black</vt:lpstr>
      <vt:lpstr>Raleway</vt:lpstr>
      <vt:lpstr>Avenir</vt:lpstr>
      <vt:lpstr>Calibri</vt:lpstr>
      <vt:lpstr>Office Theme</vt:lpstr>
      <vt:lpstr>Office Theme</vt:lpstr>
      <vt:lpstr>Office Theme</vt:lpstr>
      <vt:lpstr>Start-up Workshop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Workshop Agreements</vt:lpstr>
      <vt:lpstr>PowerPoint Presentation</vt:lpstr>
      <vt:lpstr>What is a  100-Day Challenge?</vt:lpstr>
      <vt:lpstr>PowerPoint Presentation</vt:lpstr>
      <vt:lpstr>PowerPoint Presentation</vt:lpstr>
      <vt:lpstr>PowerPoint Presentation</vt:lpstr>
      <vt:lpstr>PowerPoint Presentation</vt:lpstr>
      <vt:lpstr>The 100-Day Relay Race</vt:lpstr>
      <vt:lpstr>Roles  </vt:lpstr>
      <vt:lpstr>PowerPoint Presentation</vt:lpstr>
      <vt:lpstr>Tennis Ball Challenge</vt:lpstr>
      <vt:lpstr>The Story of Jeha</vt:lpstr>
      <vt:lpstr>Shaping our 100-Day Goal</vt:lpstr>
      <vt:lpstr>SMURF not SMART Goal!</vt:lpstr>
      <vt:lpstr>Which is a better 100-Day Goal?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Team leader election and team agreement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Way Forward</vt:lpstr>
      <vt:lpstr>Workshop Feedback</vt:lpstr>
      <vt:lpstr>Group Photo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Santa Van Der Walt</dc:creator>
  <cp:lastModifiedBy>Santa van der Walt</cp:lastModifiedBy>
  <cp:revision>2</cp:revision>
  <dcterms:created xsi:type="dcterms:W3CDTF">2021-04-20T09:06:47Z</dcterms:created>
  <dcterms:modified xsi:type="dcterms:W3CDTF">2026-05-07T16:52:43Z</dcterms:modified>
</cp:coreProperties>
</file>