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Avenir" panose="020B0503020203020204" pitchFamily="34" charset="0"/>
      <p:regular r:id="rId10"/>
      <p:italic r:id="rId11"/>
    </p:embeddedFont>
    <p:embeddedFont>
      <p:font typeface="Raleway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BIxUl70s4qRf6tHUh6KzyFxv0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494" y="3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GB" sz="1100" b="0"/>
            </a:b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8"/>
          <p:cNvPicPr preferRelativeResize="0"/>
          <p:nvPr/>
        </p:nvPicPr>
        <p:blipFill rotWithShape="1">
          <a:blip r:embed="rId2">
            <a:alphaModFix/>
          </a:blip>
          <a:srcRect t="6323"/>
          <a:stretch/>
        </p:blipFill>
        <p:spPr>
          <a:xfrm>
            <a:off x="0" y="0"/>
            <a:ext cx="9144000" cy="81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-69273" y="-90556"/>
            <a:ext cx="9213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497603" y="1208989"/>
            <a:ext cx="7886700" cy="3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2">
  <p:cSld name="End slide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7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7"/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" name="Google Shape;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2233" y="2224121"/>
            <a:ext cx="7232490" cy="92618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7"/>
          <p:cNvSpPr txBox="1"/>
          <p:nvPr/>
        </p:nvSpPr>
        <p:spPr>
          <a:xfrm>
            <a:off x="63631" y="439102"/>
            <a:ext cx="9144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7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3424650" y="4125895"/>
            <a:ext cx="2087655" cy="38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2">
  <p:cSld name="Cover slide 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8"/>
          <p:cNvSpPr/>
          <p:nvPr/>
        </p:nvSpPr>
        <p:spPr>
          <a:xfrm>
            <a:off x="7537051" y="0"/>
            <a:ext cx="1607100" cy="51435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8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9" y="0"/>
            <a:ext cx="7537198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942" y="361289"/>
            <a:ext cx="1220250" cy="56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943" y="4324675"/>
            <a:ext cx="1220250" cy="4575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ctrTitle"/>
          </p:nvPr>
        </p:nvSpPr>
        <p:spPr>
          <a:xfrm>
            <a:off x="1444214" y="3514166"/>
            <a:ext cx="43743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8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9410" y="2348691"/>
            <a:ext cx="1286783" cy="58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8" descr="A black background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0401" y="4171057"/>
            <a:ext cx="1220250" cy="611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6">
  <p:cSld name="Cover slide 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9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35974"/>
          <a:stretch/>
        </p:blipFill>
        <p:spPr>
          <a:xfrm>
            <a:off x="0" y="-20408"/>
            <a:ext cx="9144150" cy="39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9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5894" y="4316744"/>
            <a:ext cx="1220248" cy="5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9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627" y="4185410"/>
            <a:ext cx="1744026" cy="74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42839" y="4092201"/>
            <a:ext cx="934311" cy="93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9" descr="A black background with a black square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6639" y="4368714"/>
            <a:ext cx="1220250" cy="45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9" descr="A logo with fireworks in the background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94885" y="4343210"/>
            <a:ext cx="1243010" cy="56147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/>
          <p:nvPr/>
        </p:nvSpPr>
        <p:spPr>
          <a:xfrm>
            <a:off x="0" y="-1"/>
            <a:ext cx="9144000" cy="39747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376626" y="982855"/>
            <a:ext cx="81978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120653" y="2169793"/>
            <a:ext cx="45513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">
  <p:cSld name="Content slide 5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791852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0" y="-92809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>
            <a:off x="469323" y="1021555"/>
            <a:ext cx="78867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1">
  <p:cSld name="Slide divider 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094018" y="0"/>
            <a:ext cx="504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837114" y="1920721"/>
            <a:ext cx="3602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Raleway"/>
              <a:buNone/>
              <a:defRPr sz="33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/>
          <p:nvPr/>
        </p:nvSpPr>
        <p:spPr>
          <a:xfrm>
            <a:off x="-1" y="0"/>
            <a:ext cx="4094100" cy="5143500"/>
          </a:xfrm>
          <a:prstGeom prst="rect">
            <a:avLst/>
          </a:prstGeom>
          <a:solidFill>
            <a:schemeClr val="dk2">
              <a:alpha val="97254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8801" y="2082794"/>
            <a:ext cx="3828087" cy="67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2">
  <p:cSld name="Slide divider 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title"/>
          </p:nvPr>
        </p:nvSpPr>
        <p:spPr>
          <a:xfrm>
            <a:off x="1232468" y="2074664"/>
            <a:ext cx="6835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Raleway"/>
              <a:buNone/>
              <a:defRPr sz="45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8" name="Google Shape;88;p22" descr="A colorful crystals i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419" y="-1"/>
            <a:ext cx="91484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vider 3">
  <p:cSld name="Slide divider 3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/>
          </p:nvPr>
        </p:nvSpPr>
        <p:spPr>
          <a:xfrm>
            <a:off x="530257" y="1996921"/>
            <a:ext cx="7980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23" descr="A colorful explosion of firework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1">
  <p:cSld name="Background slide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0" y="908610"/>
            <a:ext cx="91440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4" descr="A group of people standing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46" b="2391"/>
          <a:stretch/>
        </p:blipFill>
        <p:spPr>
          <a:xfrm>
            <a:off x="-6838" y="2361415"/>
            <a:ext cx="9150838" cy="278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2">
  <p:cSld name="Background slide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5"/>
          <p:cNvSpPr txBox="1">
            <a:spLocks noGrp="1"/>
          </p:cNvSpPr>
          <p:nvPr>
            <p:ph type="body" idx="1"/>
          </p:nvPr>
        </p:nvSpPr>
        <p:spPr>
          <a:xfrm>
            <a:off x="469323" y="1274455"/>
            <a:ext cx="78867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slide 3">
  <p:cSld name="Background slide 3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aleway"/>
              <a:buNone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6"/>
          <p:cNvSpPr txBox="1">
            <a:spLocks noGrp="1"/>
          </p:cNvSpPr>
          <p:nvPr>
            <p:ph type="body" idx="1"/>
          </p:nvPr>
        </p:nvSpPr>
        <p:spPr>
          <a:xfrm>
            <a:off x="469323" y="1274455"/>
            <a:ext cx="7886700" cy="31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Alt">
  <p:cSld name="Title &amp; Bullets A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285750" y="667724"/>
            <a:ext cx="72555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>
            <a:lvl1pPr marR="0"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4700" b="0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800"/>
              <a:buFont typeface="Avenir"/>
              <a:buNone/>
              <a:defRPr sz="2800" b="1" i="0" u="none" strike="noStrike" cap="none">
                <a:solidFill>
                  <a:srgbClr val="A7172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285750" y="1446610"/>
            <a:ext cx="8572500" cy="32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>
            <a:lvl1pPr marL="457200" marR="0" lvl="0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71728"/>
              </a:buClr>
              <a:buSzPts val="1900"/>
              <a:buFont typeface="Avenir"/>
              <a:buChar char="▸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925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38A3D5"/>
              </a:buClr>
              <a:buSzPts val="1900"/>
              <a:buFont typeface="Avenir"/>
              <a:buChar char="‣"/>
              <a:defRPr sz="1800" b="0" i="0" u="none" strike="noStrike" cap="none">
                <a:solidFill>
                  <a:srgbClr val="838787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568720" y="227707"/>
            <a:ext cx="2859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00" tIns="26800" rIns="26800" bIns="26800" anchor="t" anchorCtr="0">
            <a:noAutofit/>
          </a:bodyPr>
          <a:lstStyle>
            <a:lvl1pPr marL="0" marR="0" lvl="0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38787"/>
              </a:buClr>
              <a:buSzPts val="1100"/>
              <a:buFont typeface="Arial"/>
              <a:buNone/>
              <a:defRPr sz="1300" b="0" i="0" u="none" strike="noStrike" cap="none">
                <a:solidFill>
                  <a:srgbClr val="8387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>
  <p:cSld name="1_Title and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400050" y="1103569"/>
            <a:ext cx="7886700" cy="3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/>
          <p:nvPr/>
        </p:nvSpPr>
        <p:spPr>
          <a:xfrm>
            <a:off x="0" y="61"/>
            <a:ext cx="9144000" cy="790200"/>
          </a:xfrm>
          <a:prstGeom prst="rect">
            <a:avLst/>
          </a:prstGeom>
          <a:solidFill>
            <a:srgbClr val="1C1C1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7"/>
          <p:cNvSpPr txBox="1">
            <a:spLocks noGrp="1"/>
          </p:cNvSpPr>
          <p:nvPr>
            <p:ph type="title"/>
          </p:nvPr>
        </p:nvSpPr>
        <p:spPr>
          <a:xfrm>
            <a:off x="1927724" y="19820"/>
            <a:ext cx="72162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sz="27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06" name="Google Shape;10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36" y="236483"/>
            <a:ext cx="1816888" cy="317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1" name="Google Shape;141;p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5" name="Google Shape;145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1">
  <p:cSld name="Cover slide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0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9" y="0"/>
            <a:ext cx="75371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0"/>
          <p:cNvSpPr/>
          <p:nvPr/>
        </p:nvSpPr>
        <p:spPr>
          <a:xfrm>
            <a:off x="7537050" y="0"/>
            <a:ext cx="1607100" cy="141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0"/>
          <p:cNvSpPr txBox="1">
            <a:spLocks noGrp="1"/>
          </p:cNvSpPr>
          <p:nvPr>
            <p:ph type="ctrTitle"/>
          </p:nvPr>
        </p:nvSpPr>
        <p:spPr>
          <a:xfrm>
            <a:off x="1437143" y="3653534"/>
            <a:ext cx="44664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aleway"/>
              <a:buNone/>
              <a:defRPr sz="33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10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942" y="361289"/>
            <a:ext cx="1220250" cy="56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0" descr="A black background with a black square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75943" y="4324675"/>
            <a:ext cx="1220250" cy="45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0" descr="A logo with fireworks in the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34194" y="2342981"/>
            <a:ext cx="1243010" cy="561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3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1_Content slide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469323" y="1007864"/>
            <a:ext cx="78867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marL="3200400" lvl="6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marL="3657600" lvl="7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marL="4114800" lvl="8" indent="-2984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84128" y="4833500"/>
            <a:ext cx="881497" cy="1542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1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">
  <p:cSld name="Content slide 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439694" y="-67943"/>
            <a:ext cx="78609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439694" y="1044913"/>
            <a:ext cx="78867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6650" y="262131"/>
            <a:ext cx="1477000" cy="258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">
  <p:cSld name="Content slide 6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838"/>
            <a:ext cx="9144000" cy="814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0" y="-8529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469323" y="1410469"/>
            <a:ext cx="7886700" cy="3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">
  <p:cSld name="Content slide 4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">
  <p:cSld name="Content slide 3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5" descr="A group of colorful cube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407"/>
            <a:ext cx="9144150" cy="9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5"/>
          <p:cNvSpPr/>
          <p:nvPr/>
        </p:nvSpPr>
        <p:spPr>
          <a:xfrm>
            <a:off x="0" y="973765"/>
            <a:ext cx="9144000" cy="416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39694" y="-23569"/>
            <a:ext cx="79164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39694" y="1237268"/>
            <a:ext cx="78867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1">
  <p:cSld name="End slide 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6" descr="A multicolored cubes stacked together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121" y="770152"/>
            <a:ext cx="7313859" cy="926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6"/>
          <p:cNvSpPr txBox="1"/>
          <p:nvPr/>
        </p:nvSpPr>
        <p:spPr>
          <a:xfrm>
            <a:off x="106051" y="2048825"/>
            <a:ext cx="91440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n-GB" sz="3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#endGBVF #impactin100days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6" descr="A picture containing sh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3424650" y="4125895"/>
            <a:ext cx="2087655" cy="38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-1"/>
            <a:ext cx="9144000" cy="78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7486650" y="262131"/>
            <a:ext cx="1477000" cy="2585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439694" y="1044913"/>
            <a:ext cx="7886700" cy="3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410066" y="31916"/>
            <a:ext cx="79458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Raleway"/>
              <a:buNone/>
              <a:defRPr sz="2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"/>
          <p:cNvSpPr/>
          <p:nvPr/>
        </p:nvSpPr>
        <p:spPr>
          <a:xfrm>
            <a:off x="0" y="-13256"/>
            <a:ext cx="9144000" cy="51567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4609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1938932" y="352924"/>
            <a:ext cx="5361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81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Goal template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545063" y="1572571"/>
            <a:ext cx="8053800" cy="3065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1668825" y="1899413"/>
            <a:ext cx="5982000" cy="18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 b="1" i="0" u="none" strike="noStrike" cap="none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Team coach note</a:t>
            </a:r>
            <a:endParaRPr sz="2100" b="1" i="0" u="none" strike="noStrike" cap="none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19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Choose from the templates in the next slides, the ones that is relevant to your challenge and write them on a flipchart leaving gaps where the team will add numbers.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98B952-ECC4-4327-4CFF-49C96992F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97" y="101067"/>
            <a:ext cx="1746957" cy="1471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/>
          <p:nvPr/>
        </p:nvSpPr>
        <p:spPr>
          <a:xfrm>
            <a:off x="249387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6AC5E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3241823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9AD8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6177059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CCEBF7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2"/>
          <p:cNvSpPr txBox="1">
            <a:spLocks noGrp="1"/>
          </p:cNvSpPr>
          <p:nvPr>
            <p:ph type="title"/>
          </p:nvPr>
        </p:nvSpPr>
        <p:spPr>
          <a:xfrm>
            <a:off x="249387" y="-21744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300799" y="1964194"/>
            <a:ext cx="2528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the backlog of 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 Domestic violence Protection orders or Maintenance or Divorce or Sexual offence)</a:t>
            </a: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cases that is older than (30/60/90) days from the _____ (currently) to ____, in 100-Days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222324" y="973296"/>
            <a:ext cx="2832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backlog exist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3308492" y="1964194"/>
            <a:ext cx="2610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the next 100-days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finalisation rate of </a:t>
            </a:r>
            <a:r>
              <a:rPr lang="en-GB" sz="14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(Domestic violence Protection orders or Maintenance or Divorce or Sexual offence) </a:t>
            </a: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case from ____ per week to ____ per week.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6268669" y="1964194"/>
            <a:ext cx="25860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next 100-days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online application for Domestic Violence protection orders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____ per week to ___ per week.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next 100-days,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number of virtual hearings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____ per week to ___ per week.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6034401" y="965831"/>
            <a:ext cx="2988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Introducing new technology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3308492" y="973296"/>
            <a:ext cx="26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no or little backlog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 txBox="1"/>
          <p:nvPr/>
        </p:nvSpPr>
        <p:spPr>
          <a:xfrm>
            <a:off x="7224560" y="209394"/>
            <a:ext cx="206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Courts</a:t>
            </a:r>
            <a:endParaRPr sz="24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6" name="Google Shape;176;p2" descr="A blue building with a flag on to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6932" y="-60130"/>
            <a:ext cx="940179" cy="92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926721" y="1808537"/>
            <a:ext cx="3374400" cy="3062100"/>
          </a:xfrm>
          <a:prstGeom prst="foldedCorner">
            <a:avLst>
              <a:gd name="adj" fmla="val 16667"/>
            </a:avLst>
          </a:prstGeom>
          <a:solidFill>
            <a:srgbClr val="A9D97B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4864480" y="1808537"/>
            <a:ext cx="3489000" cy="3062100"/>
          </a:xfrm>
          <a:prstGeom prst="foldedCorner">
            <a:avLst>
              <a:gd name="adj" fmla="val 16667"/>
            </a:avLst>
          </a:prstGeom>
          <a:solidFill>
            <a:srgbClr val="C5E6A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254923" y="-25658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3"/>
          <p:cNvSpPr txBox="1"/>
          <p:nvPr/>
        </p:nvSpPr>
        <p:spPr>
          <a:xfrm>
            <a:off x="978133" y="1893456"/>
            <a:ext cx="31416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100-Days we will increase the number of survivors who come forward and report GBV experiences/bullying from ____ of (WEEKLY OR MONTHLY) reports to ____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____ of children sign up to sport and culture programmes</a:t>
            </a: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have ____ of people sign-up to a social media campaign with a video committing to speak-up when someone witnesses (HARASSMENT OR BULLYING OR GBV INCIDENTS)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3"/>
          <p:cNvSpPr txBox="1"/>
          <p:nvPr/>
        </p:nvSpPr>
        <p:spPr>
          <a:xfrm>
            <a:off x="899658" y="902558"/>
            <a:ext cx="3401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no reporting system is in place or people are not aware of it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"/>
          <p:cNvSpPr txBox="1"/>
          <p:nvPr/>
        </p:nvSpPr>
        <p:spPr>
          <a:xfrm>
            <a:off x="4931150" y="1893456"/>
            <a:ext cx="3234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we will increase the number of survivors who receive crisis and post-crisis care services by ____%..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last month of the 100-Day Challenge, all survivors who go through the referral network system will receive at least ____  support services within _____ week(s) from reporting a GBVF incident.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increase the number of survivors who access healing support services as part of the post-crisis response from ____ to ____ per week.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"/>
          <p:cNvSpPr txBox="1"/>
          <p:nvPr/>
        </p:nvSpPr>
        <p:spPr>
          <a:xfrm>
            <a:off x="6514030" y="165638"/>
            <a:ext cx="2867361" cy="538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Municipalities (1) </a:t>
            </a:r>
            <a:endParaRPr sz="2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"/>
          <p:cNvSpPr txBox="1"/>
          <p:nvPr/>
        </p:nvSpPr>
        <p:spPr>
          <a:xfrm>
            <a:off x="4931150" y="902558"/>
            <a:ext cx="3401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Heal the Wounds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a reporting system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is already in place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" descr="A green house with a fla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6384" y="-62778"/>
            <a:ext cx="940180" cy="9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926721" y="1808537"/>
            <a:ext cx="3374400" cy="3062100"/>
          </a:xfrm>
          <a:prstGeom prst="foldedCorner">
            <a:avLst>
              <a:gd name="adj" fmla="val 16667"/>
            </a:avLst>
          </a:prstGeom>
          <a:solidFill>
            <a:srgbClr val="C5E6A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4864480" y="1808537"/>
            <a:ext cx="3489000" cy="3062100"/>
          </a:xfrm>
          <a:prstGeom prst="foldedCorner">
            <a:avLst>
              <a:gd name="adj" fmla="val 16667"/>
            </a:avLst>
          </a:prstGeom>
          <a:solidFill>
            <a:srgbClr val="E1F2D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4"/>
          <p:cNvSpPr txBox="1">
            <a:spLocks noGrp="1"/>
          </p:cNvSpPr>
          <p:nvPr>
            <p:ph type="title"/>
          </p:nvPr>
        </p:nvSpPr>
        <p:spPr>
          <a:xfrm>
            <a:off x="281687" y="9622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978133" y="1893456"/>
            <a:ext cx="31416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Create ___   (NEW or TEMPORARY) safe houses within 100 days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we will house ___  % more survivors in shelters or safe spaces than the 6 months prior.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the incidence of GBVF incidents occurring in “hot zones” (WARDS NAMES) by ___ % compared to the 6 months prior.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4"/>
          <p:cNvSpPr txBox="1"/>
          <p:nvPr/>
        </p:nvSpPr>
        <p:spPr>
          <a:xfrm>
            <a:off x="639603" y="902558"/>
            <a:ext cx="38184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Safe Spaces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shortage of GBVF shelters or immediate support centres or existence of GBV Hotspots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4931150" y="1893456"/>
            <a:ext cx="3234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register ___ of new women-owned business, with ___ % of them having received orders for work.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 the procurement from women-owned businesses from ___ municipal departments by ___ % compared to the 100 days before the Challenge.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increase the number of garnish orders for maintenance defaulters placed on the municipality payroll by ___ % compared to the 6 months prior.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6471149" y="165638"/>
            <a:ext cx="2919035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3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Municipalities (2) </a:t>
            </a:r>
            <a:endParaRPr sz="23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3" name="Google Shape;203;p4"/>
          <p:cNvSpPr txBox="1"/>
          <p:nvPr/>
        </p:nvSpPr>
        <p:spPr>
          <a:xfrm>
            <a:off x="4931150" y="902558"/>
            <a:ext cx="3313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Economic power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procurement from Women-owned businesses is lacking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4" descr="A green house with a flag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7009" y="-71000"/>
            <a:ext cx="940180" cy="9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"/>
          <p:cNvSpPr/>
          <p:nvPr/>
        </p:nvSpPr>
        <p:spPr>
          <a:xfrm>
            <a:off x="249387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F2A07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1" name="Google Shape;211;p5"/>
          <p:cNvSpPr/>
          <p:nvPr/>
        </p:nvSpPr>
        <p:spPr>
          <a:xfrm>
            <a:off x="3241823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F6C0AA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5"/>
          <p:cNvSpPr/>
          <p:nvPr/>
        </p:nvSpPr>
        <p:spPr>
          <a:xfrm>
            <a:off x="6177059" y="1879275"/>
            <a:ext cx="2677500" cy="3062100"/>
          </a:xfrm>
          <a:prstGeom prst="foldedCorner">
            <a:avLst>
              <a:gd name="adj" fmla="val 16667"/>
            </a:avLst>
          </a:prstGeom>
          <a:solidFill>
            <a:srgbClr val="FADFD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3" name="Google Shape;213;p5"/>
          <p:cNvSpPr txBox="1">
            <a:spLocks noGrp="1"/>
          </p:cNvSpPr>
          <p:nvPr>
            <p:ph type="title"/>
          </p:nvPr>
        </p:nvSpPr>
        <p:spPr>
          <a:xfrm>
            <a:off x="290772" y="-4652"/>
            <a:ext cx="70296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Our Goal Templates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300799" y="1964194"/>
            <a:ext cx="2528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we will increase the number of survivors who come forward and report GBV experiences from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 (per week or month)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___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last month of our 100 days, reporting of GBVF incidents will increase by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%, compared to the first month.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GB" sz="11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222324" y="973296"/>
            <a:ext cx="2832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4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If no reporting system is in place or people are not aware of it 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3246505" y="1879269"/>
            <a:ext cx="26109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we will have _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 times 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number of survivors (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 AND /OR ON-CAMPUS)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who receive crisis and post-crisis care services, as the past 100 days.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the last month of the 100-Day Challenge, all survivors who go through the referral network system will receive at least ____ support services within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 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week(s  from reporting a GBVF incident.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88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Within 100 days, increase the number of survivors who access healing support services as part of the post-crisis response from ___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___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 week. 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7" name="Google Shape;217;p5"/>
          <p:cNvSpPr txBox="1"/>
          <p:nvPr/>
        </p:nvSpPr>
        <p:spPr>
          <a:xfrm>
            <a:off x="6268669" y="1964194"/>
            <a:ext cx="2528400" cy="25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we will Increase the accused the percentage of perpetrators who go through our internal disciplinary processes and external procedures in court from ___ (percent last year) to ____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100" b="0" i="1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100 days, all cases brought before the disciplinary committee will be resolved within at most </a:t>
            </a:r>
            <a:r>
              <a:rPr lang="en-GB" sz="1100" b="0" i="1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___ </a:t>
            </a:r>
            <a:r>
              <a:rPr lang="en-GB" sz="1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days of initiation following the approved protocols, and ___ % of these will be rated by the person filing them as “being handled in a satisfactory manner”</a:t>
            </a: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6034401" y="965831"/>
            <a:ext cx="2988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Create Deterrence</a:t>
            </a:r>
            <a:endParaRPr sz="1400" b="1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Reporting and support is in place but deterrence needs to improve</a:t>
            </a:r>
            <a:endParaRPr sz="14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9" name="Google Shape;219;p5" descr="A orange square academic cap with tassel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4911" y="-84331"/>
            <a:ext cx="945461" cy="9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/>
          <p:nvPr/>
        </p:nvSpPr>
        <p:spPr>
          <a:xfrm>
            <a:off x="7158975" y="-10894"/>
            <a:ext cx="1912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2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TVETs &amp; Universities</a:t>
            </a:r>
            <a:endParaRPr sz="22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1" name="Google Shape;221;p5"/>
          <p:cNvSpPr txBox="1"/>
          <p:nvPr/>
        </p:nvSpPr>
        <p:spPr>
          <a:xfrm>
            <a:off x="3665138" y="973296"/>
            <a:ext cx="1813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Heal the Wounds</a:t>
            </a:r>
            <a:endParaRPr sz="1400" b="1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If a reporting system </a:t>
            </a:r>
            <a:endParaRPr sz="1400" b="0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is already in place</a:t>
            </a:r>
            <a:endParaRPr sz="1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/>
          <p:nvPr/>
        </p:nvSpPr>
        <p:spPr>
          <a:xfrm>
            <a:off x="3138587" y="1925325"/>
            <a:ext cx="2832600" cy="3062100"/>
          </a:xfrm>
          <a:prstGeom prst="foldedCorner">
            <a:avLst>
              <a:gd name="adj" fmla="val 16667"/>
            </a:avLst>
          </a:prstGeom>
          <a:solidFill>
            <a:srgbClr val="FADFD4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6220151" y="1925325"/>
            <a:ext cx="2832600" cy="3062100"/>
          </a:xfrm>
          <a:prstGeom prst="foldedCorner">
            <a:avLst>
              <a:gd name="adj" fmla="val 16667"/>
            </a:avLst>
          </a:prstGeom>
          <a:solidFill>
            <a:srgbClr val="C5E6A6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102600" y="1928075"/>
            <a:ext cx="2787000" cy="3062100"/>
          </a:xfrm>
          <a:prstGeom prst="foldedCorner">
            <a:avLst>
              <a:gd name="adj" fmla="val 16667"/>
            </a:avLst>
          </a:prstGeom>
          <a:solidFill>
            <a:srgbClr val="9AD8E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249374" y="-25389"/>
            <a:ext cx="47652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25" tIns="53025" rIns="53025" bIns="530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A71728"/>
              </a:buClr>
              <a:buSzPts val="700"/>
              <a:buNone/>
            </a:pPr>
            <a:r>
              <a:rPr lang="en-GB" sz="32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100-Day Goal Examples</a:t>
            </a:r>
            <a:endParaRPr sz="32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65900" y="2187225"/>
            <a:ext cx="26604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Reduce the 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backlog of </a:t>
            </a: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Maintenance cases 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that is older than 60 days from the</a:t>
            </a: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650 to 50 in 100-Days.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249374" y="1005559"/>
            <a:ext cx="28326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9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Backlog</a:t>
            </a:r>
            <a:endParaRPr sz="19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Pillar 3</a:t>
            </a:r>
            <a:endParaRPr sz="16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6970725" y="36215"/>
            <a:ext cx="2173200" cy="73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6" descr="A blue building with a flag on top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907" y="864533"/>
            <a:ext cx="940179" cy="9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6"/>
          <p:cNvSpPr txBox="1"/>
          <p:nvPr/>
        </p:nvSpPr>
        <p:spPr>
          <a:xfrm>
            <a:off x="3161375" y="2187225"/>
            <a:ext cx="27870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100 days, we will </a:t>
            </a: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increase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the number of survivors on campus who come forward and </a:t>
            </a: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report GBV experiences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from 1 per month to 2 per week.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3796700" y="942109"/>
            <a:ext cx="2080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9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Break the Silence</a:t>
            </a:r>
            <a:endParaRPr sz="1900" b="1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Pillar 2 &amp; 4</a:t>
            </a:r>
            <a:endParaRPr sz="16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6" name="Google Shape;236;p6" descr="A orange square academic cap with tassel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9036" y="901519"/>
            <a:ext cx="945461" cy="929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 txBox="1"/>
          <p:nvPr/>
        </p:nvSpPr>
        <p:spPr>
          <a:xfrm>
            <a:off x="6220150" y="2187225"/>
            <a:ext cx="2832600" cy="2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During the next 100 days, </a:t>
            </a: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register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100 new </a:t>
            </a: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women-owned business,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with 10% of them having </a:t>
            </a:r>
            <a:r>
              <a:rPr lang="en-GB"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received orders</a:t>
            </a:r>
            <a:r>
              <a:rPr lang="en-GB" sz="2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work by the end of the 100 days.</a:t>
            </a:r>
            <a:endParaRPr sz="20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6795250" y="942100"/>
            <a:ext cx="22575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9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Economic </a:t>
            </a:r>
            <a:endParaRPr sz="1900" b="1" i="0" u="none" strike="noStrike" cap="none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900" b="1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power</a:t>
            </a:r>
            <a:endParaRPr sz="19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600" b="0" i="0" u="none" strike="noStrike" cap="none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Pillar 5</a:t>
            </a:r>
            <a:endParaRPr sz="16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9" name="Google Shape;239;p6" descr="A green house with a flag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7459" y="898875"/>
            <a:ext cx="940180" cy="934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000000"/>
      </a:dk2>
      <a:lt2>
        <a:srgbClr val="86868A"/>
      </a:lt2>
      <a:accent1>
        <a:srgbClr val="A8171E"/>
      </a:accent1>
      <a:accent2>
        <a:srgbClr val="EA632C"/>
      </a:accent2>
      <a:accent3>
        <a:srgbClr val="FBB103"/>
      </a:accent3>
      <a:accent4>
        <a:srgbClr val="72B332"/>
      </a:accent4>
      <a:accent5>
        <a:srgbClr val="2095BF"/>
      </a:accent5>
      <a:accent6>
        <a:srgbClr val="2E549D"/>
      </a:accent6>
      <a:hlink>
        <a:srgbClr val="39393B"/>
      </a:hlink>
      <a:folHlink>
        <a:srgbClr val="39393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On-screen Show (16:9)</PresentationFormat>
  <Paragraphs>97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Avenir</vt:lpstr>
      <vt:lpstr>Calibri</vt:lpstr>
      <vt:lpstr>Raleway</vt:lpstr>
      <vt:lpstr>Arial</vt:lpstr>
      <vt:lpstr>Office Theme</vt:lpstr>
      <vt:lpstr>Simple Light</vt:lpstr>
      <vt:lpstr>PowerPoint Presentation</vt:lpstr>
      <vt:lpstr>Our Goal Templates</vt:lpstr>
      <vt:lpstr>Our Goal Templates</vt:lpstr>
      <vt:lpstr>Our Goal Templates</vt:lpstr>
      <vt:lpstr>Our Goal Templates</vt:lpstr>
      <vt:lpstr>100-Day Goal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Santa</dc:creator>
  <cp:lastModifiedBy>Santa van der Walt</cp:lastModifiedBy>
  <cp:revision>1</cp:revision>
  <dcterms:modified xsi:type="dcterms:W3CDTF">2026-02-19T16:50:50Z</dcterms:modified>
</cp:coreProperties>
</file>