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Avenir" panose="02000503020000020003" pitchFamily="2" charset="0"/>
      <p:regular r:id="rId14"/>
      <p: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Raleway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gfAsHmzHqVgQAuhob6PMZNkT2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2"/>
  </p:normalViewPr>
  <p:slideViewPr>
    <p:cSldViewPr snapToGrid="0">
      <p:cViewPr varScale="1">
        <p:scale>
          <a:sx n="109" d="100"/>
          <a:sy n="109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843fa763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3843fa76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843fa7637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8" name="Google Shape;228;g33843fa763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992d4fd6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g31992d4fd67_0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1992d4fd67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g31992d4fd67_0_2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1992d4fd67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Google Shape;269;g31992d4fd67_0_2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992d4fd67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g31992d4fd67_0_2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992d4fd6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g31992d4fd67_0_2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1992d4fd6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g31992d4fd67_0_2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gi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/>
          <p:nvPr/>
        </p:nvSpPr>
        <p:spPr>
          <a:xfrm>
            <a:off x="10049400" y="0"/>
            <a:ext cx="2142599" cy="18796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19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5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/>
          <p:nvPr/>
        </p:nvSpPr>
        <p:spPr>
          <a:xfrm>
            <a:off x="84841" y="585470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/>
          <p:nvPr/>
        </p:nvSpPr>
        <p:spPr>
          <a:xfrm>
            <a:off x="10049401" y="0"/>
            <a:ext cx="2142599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6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6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6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6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42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6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0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6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7000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7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6"/>
          <a:stretch/>
        </p:blipFill>
        <p:spPr>
          <a:xfrm>
            <a:off x="0" y="-27210"/>
            <a:ext cx="12192199" cy="53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7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8" cy="74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7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7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7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7"/>
          <p:cNvSpPr/>
          <p:nvPr/>
        </p:nvSpPr>
        <p:spPr>
          <a:xfrm>
            <a:off x="0" y="-1"/>
            <a:ext cx="12192000" cy="529961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141" cy="1080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28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/>
          <p:nvPr/>
        </p:nvSpPr>
        <p:spPr>
          <a:xfrm>
            <a:off x="5458691" y="0"/>
            <a:ext cx="673330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29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/>
          <p:nvPr/>
        </p:nvSpPr>
        <p:spPr>
          <a:xfrm>
            <a:off x="-1" y="0"/>
            <a:ext cx="5458692" cy="6858000"/>
          </a:xfrm>
          <a:prstGeom prst="rect">
            <a:avLst/>
          </a:prstGeom>
          <a:solidFill>
            <a:schemeClr val="dk2">
              <a:alpha val="9725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5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6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31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2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32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199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33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89"/>
          <a:stretch/>
        </p:blipFill>
        <p:spPr>
          <a:xfrm>
            <a:off x="-9117" y="3148553"/>
            <a:ext cx="12201117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2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992d4fd67_0_211"/>
          <p:cNvSpPr txBox="1">
            <a:spLocks noGrp="1"/>
          </p:cNvSpPr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g31992d4fd67_0_211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1992d4fd67_0_122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1992d4fd67_0_122"/>
          <p:cNvSpPr/>
          <p:nvPr/>
        </p:nvSpPr>
        <p:spPr>
          <a:xfrm>
            <a:off x="10049400" y="0"/>
            <a:ext cx="2142600" cy="187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1992d4fd67_0_122"/>
          <p:cNvSpPr txBox="1">
            <a:spLocks noGrp="1"/>
          </p:cNvSpPr>
          <p:nvPr>
            <p:ph type="ctrTitle"/>
          </p:nvPr>
        </p:nvSpPr>
        <p:spPr>
          <a:xfrm>
            <a:off x="1916191" y="4871379"/>
            <a:ext cx="59553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g31992d4fd67_0_12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1992d4fd67_0_12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1992d4fd67_0_122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12259" y="3123975"/>
            <a:ext cx="1657347" cy="74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992d4fd67_0_129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31992d4fd67_0_129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g31992d4fd67_0_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31992d4fd67_0_133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1992d4fd67_0_133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31992d4fd67_0_133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992d4fd67_0_137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37" name="Google Shape;137;g31992d4fd67_0_1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1992d4fd67_0_13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992d4fd67_0_141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1" name="Google Shape;141;g31992d4fd67_0_141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2" name="Google Shape;142;g31992d4fd67_0_141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1992d4fd67_0_145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1992d4fd67_0_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31992d4fd67_0_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1992d4fd67_0_145"/>
          <p:cNvSpPr txBox="1"/>
          <p:nvPr/>
        </p:nvSpPr>
        <p:spPr>
          <a:xfrm>
            <a:off x="141401" y="2731767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g31992d4fd67_0_145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992d4fd67_0_1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g31992d4fd67_0_15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209"/>
            <a:ext cx="12192200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1992d4fd67_0_153"/>
          <p:cNvSpPr/>
          <p:nvPr/>
        </p:nvSpPr>
        <p:spPr>
          <a:xfrm>
            <a:off x="0" y="1298354"/>
            <a:ext cx="12192000" cy="555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1992d4fd67_0_15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31992d4fd67_0_15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0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12192000" cy="108408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-92364" y="-120741"/>
            <a:ext cx="122843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663471" y="1611985"/>
            <a:ext cx="10515600" cy="50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1992d4fd67_0_158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1992d4fd67_0_158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31992d4fd67_0_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311" y="2965494"/>
            <a:ext cx="9643318" cy="123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1992d4fd67_0_158"/>
          <p:cNvSpPr txBox="1"/>
          <p:nvPr/>
        </p:nvSpPr>
        <p:spPr>
          <a:xfrm>
            <a:off x="84841" y="585470"/>
            <a:ext cx="1219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31992d4fd67_0_158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992d4fd67_0_164"/>
          <p:cNvSpPr/>
          <p:nvPr/>
        </p:nvSpPr>
        <p:spPr>
          <a:xfrm>
            <a:off x="10049401" y="0"/>
            <a:ext cx="21426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31992d4fd67_0_164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9" y="0"/>
            <a:ext cx="1004959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1992d4fd67_0_16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923" y="481719"/>
            <a:ext cx="1627000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31992d4fd67_0_16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67924" y="5766233"/>
            <a:ext cx="1627000" cy="610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1992d4fd67_0_164"/>
          <p:cNvSpPr txBox="1">
            <a:spLocks noGrp="1"/>
          </p:cNvSpPr>
          <p:nvPr>
            <p:ph type="ctrTitle"/>
          </p:nvPr>
        </p:nvSpPr>
        <p:spPr>
          <a:xfrm>
            <a:off x="1925619" y="4685555"/>
            <a:ext cx="58326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8" name="Google Shape;168;g31992d4fd67_0_164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9213" y="3131588"/>
            <a:ext cx="1715711" cy="776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1992d4fd67_0_164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7201" y="5561409"/>
            <a:ext cx="1626999" cy="814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1992d4fd67_0_172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4"/>
          <a:stretch/>
        </p:blipFill>
        <p:spPr>
          <a:xfrm>
            <a:off x="0" y="-27210"/>
            <a:ext cx="12192201" cy="532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1992d4fd67_0_17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25" y="5755659"/>
            <a:ext cx="1626999" cy="7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31992d4fd67_0_172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70" y="5580547"/>
            <a:ext cx="2325367" cy="9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1992d4fd67_0_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452" y="5456268"/>
            <a:ext cx="1245749" cy="124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1992d4fd67_0_172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5518" y="5824952"/>
            <a:ext cx="1627000" cy="6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1992d4fd67_0_172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9847" y="5790947"/>
            <a:ext cx="1657347" cy="748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1992d4fd67_0_172"/>
          <p:cNvSpPr/>
          <p:nvPr/>
        </p:nvSpPr>
        <p:spPr>
          <a:xfrm>
            <a:off x="0" y="-1"/>
            <a:ext cx="12192000" cy="5299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1992d4fd67_0_172"/>
          <p:cNvSpPr txBox="1">
            <a:spLocks noGrp="1"/>
          </p:cNvSpPr>
          <p:nvPr>
            <p:ph type="ctrTitle"/>
          </p:nvPr>
        </p:nvSpPr>
        <p:spPr>
          <a:xfrm>
            <a:off x="502168" y="1310473"/>
            <a:ext cx="109302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31992d4fd67_0_172"/>
          <p:cNvSpPr txBox="1">
            <a:spLocks noGrp="1"/>
          </p:cNvSpPr>
          <p:nvPr>
            <p:ph type="subTitle" idx="1"/>
          </p:nvPr>
        </p:nvSpPr>
        <p:spPr>
          <a:xfrm>
            <a:off x="2827537" y="2893057"/>
            <a:ext cx="6068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31992d4fd67_0_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1992d4fd67_0_182"/>
          <p:cNvSpPr txBox="1">
            <a:spLocks noGrp="1"/>
          </p:cNvSpPr>
          <p:nvPr>
            <p:ph type="title"/>
          </p:nvPr>
        </p:nvSpPr>
        <p:spPr>
          <a:xfrm>
            <a:off x="0" y="-123745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31992d4fd67_0_182"/>
          <p:cNvSpPr txBox="1">
            <a:spLocks noGrp="1"/>
          </p:cNvSpPr>
          <p:nvPr>
            <p:ph type="body" idx="1"/>
          </p:nvPr>
        </p:nvSpPr>
        <p:spPr>
          <a:xfrm>
            <a:off x="625764" y="1362073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31992d4fd67_0_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1784"/>
            <a:ext cx="12192000" cy="10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1992d4fd67_0_186"/>
          <p:cNvSpPr txBox="1">
            <a:spLocks noGrp="1"/>
          </p:cNvSpPr>
          <p:nvPr>
            <p:ph type="title"/>
          </p:nvPr>
        </p:nvSpPr>
        <p:spPr>
          <a:xfrm>
            <a:off x="0" y="-11372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31992d4fd67_0_186"/>
          <p:cNvSpPr txBox="1">
            <a:spLocks noGrp="1"/>
          </p:cNvSpPr>
          <p:nvPr>
            <p:ph type="body" idx="1"/>
          </p:nvPr>
        </p:nvSpPr>
        <p:spPr>
          <a:xfrm>
            <a:off x="625764" y="1880625"/>
            <a:ext cx="10515600" cy="4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992d4fd67_0_190"/>
          <p:cNvSpPr/>
          <p:nvPr/>
        </p:nvSpPr>
        <p:spPr>
          <a:xfrm>
            <a:off x="5458691" y="0"/>
            <a:ext cx="673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1992d4fd67_0_190"/>
          <p:cNvSpPr txBox="1">
            <a:spLocks noGrp="1"/>
          </p:cNvSpPr>
          <p:nvPr>
            <p:ph type="title"/>
          </p:nvPr>
        </p:nvSpPr>
        <p:spPr>
          <a:xfrm>
            <a:off x="6449485" y="2560961"/>
            <a:ext cx="480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g31992d4fd67_0_190"/>
          <p:cNvSpPr/>
          <p:nvPr/>
        </p:nvSpPr>
        <p:spPr>
          <a:xfrm>
            <a:off x="-1" y="0"/>
            <a:ext cx="5458800" cy="6858000"/>
          </a:xfrm>
          <a:prstGeom prst="rect">
            <a:avLst/>
          </a:prstGeom>
          <a:solidFill>
            <a:schemeClr val="dk2">
              <a:alpha val="9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31992d4fd67_0_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401" y="2777059"/>
            <a:ext cx="5104114" cy="89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992d4fd67_0_195"/>
          <p:cNvSpPr txBox="1">
            <a:spLocks noGrp="1"/>
          </p:cNvSpPr>
          <p:nvPr>
            <p:ph type="title"/>
          </p:nvPr>
        </p:nvSpPr>
        <p:spPr>
          <a:xfrm>
            <a:off x="1643291" y="2766218"/>
            <a:ext cx="9113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5" name="Google Shape;195;g31992d4fd67_0_195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892" y="-1"/>
            <a:ext cx="121978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992d4fd67_0_198"/>
          <p:cNvSpPr txBox="1">
            <a:spLocks noGrp="1"/>
          </p:cNvSpPr>
          <p:nvPr>
            <p:ph type="title"/>
          </p:nvPr>
        </p:nvSpPr>
        <p:spPr>
          <a:xfrm>
            <a:off x="707010" y="2662561"/>
            <a:ext cx="106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aleway"/>
              <a:buNone/>
              <a:defRPr sz="4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8" name="Google Shape;198;g31992d4fd67_0_198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992d4fd67_0_2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31992d4fd67_0_201"/>
          <p:cNvSpPr txBox="1">
            <a:spLocks noGrp="1"/>
          </p:cNvSpPr>
          <p:nvPr>
            <p:ph type="title"/>
          </p:nvPr>
        </p:nvSpPr>
        <p:spPr>
          <a:xfrm>
            <a:off x="0" y="1211480"/>
            <a:ext cx="1219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2" name="Google Shape;202;g31992d4fd67_0_201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9117" y="3148553"/>
            <a:ext cx="12201115" cy="370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992d4fd67_0_205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31992d4fd67_0_205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4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495" y="1026869"/>
            <a:ext cx="9751813" cy="1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4"/>
          <p:cNvSpPr txBox="1"/>
          <p:nvPr/>
        </p:nvSpPr>
        <p:spPr>
          <a:xfrm>
            <a:off x="141401" y="2731767"/>
            <a:ext cx="12192000" cy="12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24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4566200" y="5501194"/>
            <a:ext cx="2783540" cy="50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1992d4fd67_0_208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31992d4fd67_0_208"/>
          <p:cNvSpPr txBox="1">
            <a:spLocks noGrp="1"/>
          </p:cNvSpPr>
          <p:nvPr>
            <p:ph type="body" idx="1"/>
          </p:nvPr>
        </p:nvSpPr>
        <p:spPr>
          <a:xfrm>
            <a:off x="625764" y="1699274"/>
            <a:ext cx="10515600" cy="4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fdc9de1d01_0_320"/>
          <p:cNvSpPr txBox="1">
            <a:spLocks noGrp="1"/>
          </p:cNvSpPr>
          <p:nvPr>
            <p:ph type="title"/>
          </p:nvPr>
        </p:nvSpPr>
        <p:spPr>
          <a:xfrm>
            <a:off x="380992" y="439359"/>
            <a:ext cx="11430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1pPr>
            <a:lvl2pPr marR="0" lvl="1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2pPr>
            <a:lvl3pPr marR="0" lvl="2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3pPr>
            <a:lvl4pPr marR="0" lvl="3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4pPr>
            <a:lvl5pPr marR="0" lvl="4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5pPr>
            <a:lvl6pPr marR="0" lvl="5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6pPr>
            <a:lvl7pPr marR="0" lvl="6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7pPr>
            <a:lvl8pPr marR="0" lvl="7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8pPr>
            <a:lvl9pPr marR="0" lvl="8" algn="l">
              <a:lnSpc>
                <a:spcPct val="80000"/>
              </a:lnSpc>
              <a:spcBef>
                <a:spcPts val="2100"/>
              </a:spcBef>
              <a:spcAft>
                <a:spcPts val="0"/>
              </a:spcAft>
              <a:buClr>
                <a:srgbClr val="AD1F31"/>
              </a:buClr>
              <a:buSzPts val="1100"/>
              <a:buNone/>
              <a:defRPr i="0" u="none" strike="noStrike" cap="none">
                <a:solidFill>
                  <a:srgbClr val="AD1F3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2fdc9de1d01_0_320"/>
          <p:cNvSpPr txBox="1">
            <a:spLocks noGrp="1"/>
          </p:cNvSpPr>
          <p:nvPr>
            <p:ph type="sldNum" idx="12"/>
          </p:nvPr>
        </p:nvSpPr>
        <p:spPr>
          <a:xfrm>
            <a:off x="11620351" y="6391260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75" tIns="32775" rIns="32775" bIns="3277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fd8e9d0f46_0_95"/>
          <p:cNvSpPr txBox="1">
            <a:spLocks noGrp="1"/>
          </p:cNvSpPr>
          <p:nvPr>
            <p:ph type="title"/>
          </p:nvPr>
        </p:nvSpPr>
        <p:spPr>
          <a:xfrm>
            <a:off x="381000" y="890299"/>
            <a:ext cx="96741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63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1100"/>
              <a:buFont typeface="Avenir"/>
              <a:buNone/>
              <a:defRPr sz="37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3" name="Google Shape;43;g2fd8e9d0f46_0_95"/>
          <p:cNvSpPr txBox="1">
            <a:spLocks noGrp="1"/>
          </p:cNvSpPr>
          <p:nvPr>
            <p:ph type="body" idx="1"/>
          </p:nvPr>
        </p:nvSpPr>
        <p:spPr>
          <a:xfrm>
            <a:off x="381000" y="1928813"/>
            <a:ext cx="11430000" cy="42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A71728"/>
              </a:buClr>
              <a:buSzPts val="2500"/>
              <a:buFont typeface="Avenir"/>
              <a:buChar char="▸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8735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38A3D5"/>
              </a:buClr>
              <a:buSzPts val="2500"/>
              <a:buFont typeface="Avenir"/>
              <a:buChar char="‣"/>
              <a:defRPr sz="24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4" name="Google Shape;44;g2fd8e9d0f46_0_95"/>
          <p:cNvSpPr txBox="1">
            <a:spLocks noGrp="1"/>
          </p:cNvSpPr>
          <p:nvPr>
            <p:ph type="sldNum" idx="12"/>
          </p:nvPr>
        </p:nvSpPr>
        <p:spPr>
          <a:xfrm>
            <a:off x="11424960" y="303609"/>
            <a:ext cx="3813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25" tIns="35725" rIns="35725" bIns="35725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7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625764" y="1343819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78837" y="6444667"/>
            <a:ext cx="1175329" cy="2057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3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-2"/>
          <a:stretch/>
        </p:blipFill>
        <p:spPr>
          <a:xfrm>
            <a:off x="0" y="-27209"/>
            <a:ext cx="12192199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/>
          <p:nvPr/>
        </p:nvSpPr>
        <p:spPr>
          <a:xfrm>
            <a:off x="0" y="1298354"/>
            <a:ext cx="12192000" cy="55596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586259" y="-31425"/>
            <a:ext cx="105551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586259" y="1649691"/>
            <a:ext cx="10515600" cy="428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-1"/>
            <a:ext cx="12192000" cy="10437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609" cy="958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992d4fd67_0_114"/>
          <p:cNvSpPr/>
          <p:nvPr/>
        </p:nvSpPr>
        <p:spPr>
          <a:xfrm>
            <a:off x="0" y="-1"/>
            <a:ext cx="12192000" cy="104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31992d4fd67_0_1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982200" y="349508"/>
            <a:ext cx="1969330" cy="34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1992d4fd67_0_114"/>
          <p:cNvSpPr txBox="1">
            <a:spLocks noGrp="1"/>
          </p:cNvSpPr>
          <p:nvPr>
            <p:ph type="body" idx="1"/>
          </p:nvPr>
        </p:nvSpPr>
        <p:spPr>
          <a:xfrm>
            <a:off x="586259" y="1393217"/>
            <a:ext cx="10515600" cy="4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31992d4fd67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31992d4fd67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31992d4fd67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g31992d4fd67_0_114"/>
          <p:cNvSpPr txBox="1">
            <a:spLocks noGrp="1"/>
          </p:cNvSpPr>
          <p:nvPr>
            <p:ph type="title"/>
          </p:nvPr>
        </p:nvSpPr>
        <p:spPr>
          <a:xfrm>
            <a:off x="546755" y="42555"/>
            <a:ext cx="105945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 txBox="1">
            <a:spLocks noGrp="1"/>
          </p:cNvSpPr>
          <p:nvPr>
            <p:ph type="ctrTitle"/>
          </p:nvPr>
        </p:nvSpPr>
        <p:spPr>
          <a:xfrm>
            <a:off x="1372112" y="5140025"/>
            <a:ext cx="7124400" cy="10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endParaRPr sz="33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</a:pPr>
            <a:r>
              <a:rPr lang="en-GB" sz="4000"/>
              <a:t>Scale-up Workshop</a:t>
            </a:r>
            <a:endParaRPr sz="4000"/>
          </a:p>
        </p:txBody>
      </p:sp>
      <p:sp>
        <p:nvSpPr>
          <p:cNvPr id="214" name="Google Shape;214;p1"/>
          <p:cNvSpPr/>
          <p:nvPr/>
        </p:nvSpPr>
        <p:spPr>
          <a:xfrm>
            <a:off x="2820681" y="330180"/>
            <a:ext cx="4122795" cy="416322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3083539" y="595615"/>
            <a:ext cx="3597078" cy="3632353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" descr="A person with a fla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8473"/>
          <a:stretch/>
        </p:blipFill>
        <p:spPr>
          <a:xfrm>
            <a:off x="3944900" y="1028426"/>
            <a:ext cx="1978825" cy="23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"/>
          <p:cNvSpPr txBox="1"/>
          <p:nvPr/>
        </p:nvSpPr>
        <p:spPr>
          <a:xfrm>
            <a:off x="3434300" y="3227250"/>
            <a:ext cx="3000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Movement</a:t>
            </a:r>
            <a:endParaRPr sz="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/>
        </p:nvSpPr>
        <p:spPr>
          <a:xfrm>
            <a:off x="1969650" y="4175102"/>
            <a:ext cx="82527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GB" sz="4100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www.endinggbvf.org</a:t>
            </a:r>
            <a:endParaRPr sz="4100" b="1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3843fa7637_0_0"/>
          <p:cNvSpPr txBox="1">
            <a:spLocks noGrp="1"/>
          </p:cNvSpPr>
          <p:nvPr>
            <p:ph type="title"/>
          </p:nvPr>
        </p:nvSpPr>
        <p:spPr>
          <a:xfrm>
            <a:off x="586259" y="-90591"/>
            <a:ext cx="10481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</a:pPr>
            <a:r>
              <a:rPr lang="en-GB"/>
              <a:t>Our 100-Day Relay Race</a:t>
            </a:r>
            <a:endParaRPr/>
          </a:p>
        </p:txBody>
      </p:sp>
      <p:pic>
        <p:nvPicPr>
          <p:cNvPr id="223" name="Google Shape;223;g33843fa763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3024"/>
            <a:ext cx="12191998" cy="536190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3843fa7637_0_0"/>
          <p:cNvSpPr txBox="1"/>
          <p:nvPr/>
        </p:nvSpPr>
        <p:spPr>
          <a:xfrm>
            <a:off x="2315707" y="4997225"/>
            <a:ext cx="1608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Challenge Strategist</a:t>
            </a:r>
            <a:endParaRPr sz="22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5" name="Google Shape;225;g33843fa7637_0_0"/>
          <p:cNvSpPr/>
          <p:nvPr/>
        </p:nvSpPr>
        <p:spPr>
          <a:xfrm rot="10800000">
            <a:off x="9378950" y="4259225"/>
            <a:ext cx="1688400" cy="15561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50910"/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1467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33843fa7637_0_109" descr="A colorful swirly shap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-130"/>
          <a:stretch/>
        </p:blipFill>
        <p:spPr>
          <a:xfrm>
            <a:off x="10" y="-30400"/>
            <a:ext cx="4282975" cy="69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3843fa7637_0_109"/>
          <p:cNvSpPr/>
          <p:nvPr/>
        </p:nvSpPr>
        <p:spPr>
          <a:xfrm>
            <a:off x="4243282" y="-17675"/>
            <a:ext cx="7948800" cy="6875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3843fa7637_0_109"/>
          <p:cNvSpPr/>
          <p:nvPr/>
        </p:nvSpPr>
        <p:spPr>
          <a:xfrm>
            <a:off x="2633" y="-7533"/>
            <a:ext cx="4277700" cy="6892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3843fa7637_0_109"/>
          <p:cNvSpPr txBox="1"/>
          <p:nvPr/>
        </p:nvSpPr>
        <p:spPr>
          <a:xfrm>
            <a:off x="-91100" y="2981525"/>
            <a:ext cx="3555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Raleway"/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Objectives</a:t>
            </a:r>
            <a:endParaRPr sz="41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g33843fa7637_0_109"/>
          <p:cNvSpPr txBox="1"/>
          <p:nvPr/>
        </p:nvSpPr>
        <p:spPr>
          <a:xfrm>
            <a:off x="5291400" y="336188"/>
            <a:ext cx="648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Share and celebrate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4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g33843fa7637_0_109"/>
          <p:cNvSpPr txBox="1"/>
          <p:nvPr/>
        </p:nvSpPr>
        <p:spPr>
          <a:xfrm>
            <a:off x="5291400" y="1618023"/>
            <a:ext cx="597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Complete the project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g33843fa7637_0_109"/>
          <p:cNvSpPr txBox="1"/>
          <p:nvPr/>
        </p:nvSpPr>
        <p:spPr>
          <a:xfrm>
            <a:off x="5291400" y="4263352"/>
            <a:ext cx="652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Map the Way Forward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g33843fa7637_0_109"/>
          <p:cNvSpPr txBox="1"/>
          <p:nvPr/>
        </p:nvSpPr>
        <p:spPr>
          <a:xfrm>
            <a:off x="5291400" y="5626862"/>
            <a:ext cx="652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Reflect and Close-out</a:t>
            </a:r>
            <a:r>
              <a:rPr lang="en-GB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g33843fa7637_0_109"/>
          <p:cNvSpPr/>
          <p:nvPr/>
        </p:nvSpPr>
        <p:spPr>
          <a:xfrm>
            <a:off x="3855630" y="97450"/>
            <a:ext cx="1179300" cy="1246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3843fa7637_0_109"/>
          <p:cNvSpPr/>
          <p:nvPr/>
        </p:nvSpPr>
        <p:spPr>
          <a:xfrm>
            <a:off x="3855635" y="1440910"/>
            <a:ext cx="1179300" cy="1246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3843fa7637_0_109"/>
          <p:cNvSpPr/>
          <p:nvPr/>
        </p:nvSpPr>
        <p:spPr>
          <a:xfrm>
            <a:off x="3845400" y="2784370"/>
            <a:ext cx="1179300" cy="1246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3843fa7637_0_109"/>
          <p:cNvSpPr/>
          <p:nvPr/>
        </p:nvSpPr>
        <p:spPr>
          <a:xfrm>
            <a:off x="3845403" y="5471291"/>
            <a:ext cx="1179300" cy="1246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3843fa7637_0_109"/>
          <p:cNvSpPr txBox="1"/>
          <p:nvPr/>
        </p:nvSpPr>
        <p:spPr>
          <a:xfrm>
            <a:off x="5291400" y="2899835"/>
            <a:ext cx="5977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78575" rIns="78575" bIns="7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2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Sustain the Gains</a:t>
            </a:r>
            <a:endParaRPr sz="3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3" name="Google Shape;243;g33843fa7637_0_109" title="Celebra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137" y="179633"/>
            <a:ext cx="1100275" cy="108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3843fa7637_0_109" title="Complete the projec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1600" y="1480988"/>
            <a:ext cx="1179300" cy="11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3843fa7637_0_109" title="Plan green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4900" y="5553475"/>
            <a:ext cx="1100275" cy="10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3843fa7637_0_109" title="Screenshot 2025-04-28 at 23.08.3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3959" y="3028362"/>
            <a:ext cx="942175" cy="7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3843fa7637_0_109"/>
          <p:cNvSpPr/>
          <p:nvPr/>
        </p:nvSpPr>
        <p:spPr>
          <a:xfrm>
            <a:off x="3845400" y="4127830"/>
            <a:ext cx="1179300" cy="1246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33843fa7637_0_109" title="Map the way foward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4675" y="4226536"/>
            <a:ext cx="1060750" cy="104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1992d4fd67_0_107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4" name="Google Shape;254;g31992d4fd67_0_107"/>
          <p:cNvSpPr txBox="1">
            <a:spLocks noGrp="1"/>
          </p:cNvSpPr>
          <p:nvPr>
            <p:ph type="title"/>
          </p:nvPr>
        </p:nvSpPr>
        <p:spPr>
          <a:xfrm>
            <a:off x="329025" y="0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Share &amp; Celebrate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5" name="Google Shape;255;g31992d4fd67_0_107"/>
          <p:cNvSpPr txBox="1"/>
          <p:nvPr/>
        </p:nvSpPr>
        <p:spPr>
          <a:xfrm>
            <a:off x="329025" y="105145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While the team present, those not part of the team make notes on:</a:t>
            </a: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lang="en-GB" sz="3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Questions to ask afterwards</a:t>
            </a: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lang="en-GB" sz="3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 practices to try in other parts of the organisation</a:t>
            </a: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aleway"/>
              <a:buChar char="●"/>
            </a:pPr>
            <a:r>
              <a:rPr lang="en-GB" sz="3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Suggestions for the team</a:t>
            </a: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6" name="Google Shape;256;g31992d4fd67_0_107"/>
          <p:cNvSpPr/>
          <p:nvPr/>
        </p:nvSpPr>
        <p:spPr>
          <a:xfrm>
            <a:off x="10234679" y="2826914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31992d4fd67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3941" y="3277863"/>
            <a:ext cx="1039024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1992d4fd67_0_217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3" name="Google Shape;263;g31992d4fd67_0_217"/>
          <p:cNvSpPr txBox="1">
            <a:spLocks noGrp="1"/>
          </p:cNvSpPr>
          <p:nvPr>
            <p:ph type="title"/>
          </p:nvPr>
        </p:nvSpPr>
        <p:spPr>
          <a:xfrm>
            <a:off x="348075" y="-85673"/>
            <a:ext cx="7785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Complete the project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4" name="Google Shape;264;g31992d4fd67_0_217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 sprint plan</a:t>
            </a: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1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(only use if team have outstanding actions</a:t>
            </a: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, add them here)</a:t>
            </a:r>
            <a:endParaRPr sz="3100" b="0" i="1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5" name="Google Shape;265;g31992d4fd67_0_217"/>
          <p:cNvSpPr/>
          <p:nvPr/>
        </p:nvSpPr>
        <p:spPr>
          <a:xfrm>
            <a:off x="10264742" y="2794680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31992d4fd67_0_217" descr="A calendar with a check mar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7362" y="3259853"/>
            <a:ext cx="772340" cy="75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1992d4fd67_0_227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g31992d4fd67_0_227"/>
          <p:cNvSpPr txBox="1">
            <a:spLocks noGrp="1"/>
          </p:cNvSpPr>
          <p:nvPr>
            <p:ph type="title"/>
          </p:nvPr>
        </p:nvSpPr>
        <p:spPr>
          <a:xfrm>
            <a:off x="348075" y="-97389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Sustainability Recommendations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3" name="Google Shape;273;g31992d4fd67_0_227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Final sprint plan</a:t>
            </a: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1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(Add the sustainability action recommendation the team developed in preparation for landing.)</a:t>
            </a:r>
            <a:endParaRPr sz="3100" b="0" i="1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g31992d4fd67_0_227"/>
          <p:cNvSpPr/>
          <p:nvPr/>
        </p:nvSpPr>
        <p:spPr>
          <a:xfrm>
            <a:off x="10283278" y="2875688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A8171E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31992d4fd67_0_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4730" y="3325696"/>
            <a:ext cx="801818" cy="7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992d4fd67_0_242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1" name="Google Shape;281;g31992d4fd67_0_242"/>
          <p:cNvSpPr txBox="1">
            <a:spLocks noGrp="1"/>
          </p:cNvSpPr>
          <p:nvPr>
            <p:ph type="title"/>
          </p:nvPr>
        </p:nvSpPr>
        <p:spPr>
          <a:xfrm>
            <a:off x="348075" y="-106010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Continuing the journey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g31992d4fd67_0_242"/>
          <p:cNvSpPr txBox="1"/>
          <p:nvPr/>
        </p:nvSpPr>
        <p:spPr>
          <a:xfrm>
            <a:off x="348075" y="1174200"/>
            <a:ext cx="9154200" cy="3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Team’s idea</a:t>
            </a: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GB" sz="3100" i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Add the team ideas</a:t>
            </a: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Raleway"/>
              <a:buChar char="●"/>
            </a:pPr>
            <a:r>
              <a:rPr lang="en-GB" sz="3100" b="0" i="1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Follow-on 30-Day Challenge?</a:t>
            </a:r>
            <a:endParaRPr sz="3100" b="0" i="1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Raleway"/>
              <a:buChar char="●"/>
            </a:pPr>
            <a:r>
              <a:rPr lang="en-GB" sz="3100" b="0" i="1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New focus area for 30-Day Challenge?</a:t>
            </a:r>
            <a:endParaRPr sz="3100" b="0" i="1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425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Raleway"/>
              <a:buChar char="●"/>
            </a:pPr>
            <a:r>
              <a:rPr lang="en-GB" sz="3100" b="0" i="1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Multiple 30-Day Challenges as once?</a:t>
            </a:r>
            <a:endParaRPr sz="3100" b="0" i="1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3" name="Google Shape;283;g31992d4fd67_0_242"/>
          <p:cNvSpPr/>
          <p:nvPr/>
        </p:nvSpPr>
        <p:spPr>
          <a:xfrm>
            <a:off x="10185000" y="2864942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31992d4fd67_0_242" title="Map the way fowar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3400" y="3169324"/>
            <a:ext cx="1060750" cy="104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1992d4fd67_0_252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g31992d4fd67_0_252"/>
          <p:cNvSpPr txBox="1">
            <a:spLocks noGrp="1"/>
          </p:cNvSpPr>
          <p:nvPr>
            <p:ph type="title"/>
          </p:nvPr>
        </p:nvSpPr>
        <p:spPr>
          <a:xfrm>
            <a:off x="432650" y="-109112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Reflection 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g31992d4fd67_0_252"/>
          <p:cNvSpPr/>
          <p:nvPr/>
        </p:nvSpPr>
        <p:spPr>
          <a:xfrm>
            <a:off x="10098338" y="274620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31992d4fd67_0_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7050" y="3147575"/>
            <a:ext cx="772350" cy="82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1992d4fd67_0_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2950" y="1112400"/>
            <a:ext cx="2805775" cy="56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1992d4fd67_0_252"/>
          <p:cNvSpPr txBox="1"/>
          <p:nvPr/>
        </p:nvSpPr>
        <p:spPr>
          <a:xfrm>
            <a:off x="5438200" y="2614350"/>
            <a:ext cx="2277600" cy="5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Add your code</a:t>
            </a:r>
            <a:endParaRPr sz="2200" b="1" i="0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g31992d4fd67_0_252"/>
          <p:cNvSpPr txBox="1"/>
          <p:nvPr/>
        </p:nvSpPr>
        <p:spPr>
          <a:xfrm>
            <a:off x="544800" y="2714850"/>
            <a:ext cx="4255500" cy="14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 your phones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your browsers go to </a:t>
            </a: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www.menti.com</a:t>
            </a:r>
            <a:endParaRPr sz="28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1992d4fd67_0_269"/>
          <p:cNvSpPr/>
          <p:nvPr/>
        </p:nvSpPr>
        <p:spPr>
          <a:xfrm>
            <a:off x="9835525" y="978175"/>
            <a:ext cx="2356500" cy="588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g31992d4fd67_0_269"/>
          <p:cNvSpPr txBox="1">
            <a:spLocks noGrp="1"/>
          </p:cNvSpPr>
          <p:nvPr>
            <p:ph type="title"/>
          </p:nvPr>
        </p:nvSpPr>
        <p:spPr>
          <a:xfrm>
            <a:off x="350862" y="-144281"/>
            <a:ext cx="93606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700" tIns="70700" rIns="70700" bIns="70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900"/>
              <a:buNone/>
            </a:pPr>
            <a:r>
              <a:rPr lang="en-GB" sz="4300" dirty="0">
                <a:solidFill>
                  <a:schemeClr val="lt1"/>
                </a:solidFill>
              </a:rPr>
              <a:t>Appreciations</a:t>
            </a:r>
            <a:endParaRPr sz="43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g31992d4fd67_0_269"/>
          <p:cNvSpPr/>
          <p:nvPr/>
        </p:nvSpPr>
        <p:spPr>
          <a:xfrm>
            <a:off x="10098338" y="2746205"/>
            <a:ext cx="1657550" cy="1657550"/>
          </a:xfrm>
          <a:custGeom>
            <a:avLst/>
            <a:gdLst/>
            <a:ahLst/>
            <a:cxnLst/>
            <a:rect l="l" t="t" r="r" b="b"/>
            <a:pathLst>
              <a:path w="1447642" h="1447642" extrusionOk="0">
                <a:moveTo>
                  <a:pt x="722948" y="174625"/>
                </a:moveTo>
                <a:cubicBezTo>
                  <a:pt x="420118" y="174625"/>
                  <a:pt x="174625" y="420508"/>
                  <a:pt x="174625" y="723821"/>
                </a:cubicBezTo>
                <a:cubicBezTo>
                  <a:pt x="174625" y="1027134"/>
                  <a:pt x="420118" y="1273017"/>
                  <a:pt x="722948" y="1273017"/>
                </a:cubicBezTo>
                <a:cubicBezTo>
                  <a:pt x="1025778" y="1273017"/>
                  <a:pt x="1271271" y="1027134"/>
                  <a:pt x="1271271" y="723821"/>
                </a:cubicBezTo>
                <a:cubicBezTo>
                  <a:pt x="1271271" y="420508"/>
                  <a:pt x="1025778" y="174625"/>
                  <a:pt x="722948" y="174625"/>
                </a:cubicBezTo>
                <a:close/>
                <a:moveTo>
                  <a:pt x="723821" y="0"/>
                </a:moveTo>
                <a:cubicBezTo>
                  <a:pt x="1123576" y="0"/>
                  <a:pt x="1447642" y="324066"/>
                  <a:pt x="1447642" y="723821"/>
                </a:cubicBezTo>
                <a:cubicBezTo>
                  <a:pt x="1447642" y="1123576"/>
                  <a:pt x="1123576" y="1447642"/>
                  <a:pt x="723821" y="1447642"/>
                </a:cubicBezTo>
                <a:cubicBezTo>
                  <a:pt x="324066" y="1447642"/>
                  <a:pt x="0" y="1123576"/>
                  <a:pt x="0" y="723821"/>
                </a:cubicBezTo>
                <a:cubicBezTo>
                  <a:pt x="0" y="324066"/>
                  <a:pt x="324066" y="0"/>
                  <a:pt x="723821" y="0"/>
                </a:cubicBezTo>
                <a:close/>
              </a:path>
            </a:pathLst>
          </a:custGeom>
          <a:gradFill>
            <a:gsLst>
              <a:gs pos="0">
                <a:srgbClr val="406C16"/>
              </a:gs>
              <a:gs pos="50000">
                <a:srgbClr val="5E9D20"/>
              </a:gs>
              <a:gs pos="100000">
                <a:srgbClr val="71BC2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g31992d4fd67_0_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7050" y="3147575"/>
            <a:ext cx="772350" cy="82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1992d4fd67_0_2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475" y="1888052"/>
            <a:ext cx="3963275" cy="39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Macintosh PowerPoint</Application>
  <PresentationFormat>Widescreen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Helvetica Neue</vt:lpstr>
      <vt:lpstr>Raleway</vt:lpstr>
      <vt:lpstr>Avenir</vt:lpstr>
      <vt:lpstr>Calibri</vt:lpstr>
      <vt:lpstr>Office Theme</vt:lpstr>
      <vt:lpstr>Office Theme</vt:lpstr>
      <vt:lpstr> Scale-up Workshop</vt:lpstr>
      <vt:lpstr>Our 100-Day Relay Race</vt:lpstr>
      <vt:lpstr>PowerPoint Presentation</vt:lpstr>
      <vt:lpstr>Share &amp; Celebrate</vt:lpstr>
      <vt:lpstr>Complete the project</vt:lpstr>
      <vt:lpstr>Sustainability Recommendations</vt:lpstr>
      <vt:lpstr>Continuing the journey</vt:lpstr>
      <vt:lpstr>Reflection </vt:lpstr>
      <vt:lpstr>Appreciations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Santa Van Der Walt</dc:creator>
  <cp:lastModifiedBy>Alrien van der Walt</cp:lastModifiedBy>
  <cp:revision>1</cp:revision>
  <dcterms:created xsi:type="dcterms:W3CDTF">2021-04-20T09:06:47Z</dcterms:created>
  <dcterms:modified xsi:type="dcterms:W3CDTF">2025-04-28T21:20:54Z</dcterms:modified>
</cp:coreProperties>
</file>