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TC6SXR6cTaZINPKgBXHLJJwQW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14FFAF-0309-454A-9832-1D8EFC1FE2D5}">
  <a:tblStyle styleId="{4914FFAF-0309-454A-9832-1D8EFC1FE2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customschemas.google.com/relationships/presentationmetadata" Target="meta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dc9de1d01_0_1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3" name="Google Shape;303;g2fdc9de1d01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4b8e6be5d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1" name="Google Shape;311;g2d4b8e6be5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dc9de1d01_0_3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2fdc9de1d01_0_3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2fdc9de1d01_0_3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84306769a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384306769a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84306769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0" name="Google Shape;230;g3384306769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dc9de1d01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g2fdc9de1d01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dc9de1d01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8" name="Google Shape;258;g2fdc9de1d01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dc9de1d01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g2fdc9de1d01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dc9de1d01_0_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9" name="Google Shape;279;g2fdc9de1d01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dc9de1d01_0_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7" name="Google Shape;287;g2fdc9de1d01_0_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dc9de1d01_0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5" name="Google Shape;295;g2fdc9de1d01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2.png"/><Relationship Id="rId4" Type="http://schemas.openxmlformats.org/officeDocument/2006/relationships/image" Target="../media/image7.png"/><Relationship Id="rId5" Type="http://schemas.openxmlformats.org/officeDocument/2006/relationships/image" Target="../media/image3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g"/><Relationship Id="rId3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2.png"/><Relationship Id="rId4" Type="http://schemas.openxmlformats.org/officeDocument/2006/relationships/image" Target="../media/image69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3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52.png"/><Relationship Id="rId4" Type="http://schemas.openxmlformats.org/officeDocument/2006/relationships/image" Target="../media/image7.png"/><Relationship Id="rId5" Type="http://schemas.openxmlformats.org/officeDocument/2006/relationships/image" Target="../media/image33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jpg"/><Relationship Id="rId3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jpg"/><Relationship Id="rId3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5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2.png"/><Relationship Id="rId4" Type="http://schemas.openxmlformats.org/officeDocument/2006/relationships/image" Target="../media/image69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33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g"/><Relationship Id="rId3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Cover slide 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/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&#10;&#10;Description automatically generated" id="21" name="Google Shape;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22" name="Google Shape;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23" name="Google Shape;2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2">
  <p:cSld name="End slide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57" name="Google Shape;5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61" name="Google Shape;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2">
  <p:cSld name="Cover slide 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colorful cubes&#10;&#10;Description automatically generated" id="64" name="Google Shape;6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5" name="Google Shape;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66" name="Google Shape;6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6"/>
          <p:cNvSpPr txBox="1"/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logo with fireworks in the background&#10;&#10;Description automatically generated" id="68" name="Google Shape;6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69" name="Google Shape;6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6">
  <p:cSld name="Cover slide 6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71" name="Google Shape;71;p27"/>
          <p:cNvPicPr preferRelativeResize="0"/>
          <p:nvPr/>
        </p:nvPicPr>
        <p:blipFill rotWithShape="1">
          <a:blip r:embed="rId2">
            <a:alphaModFix/>
          </a:blip>
          <a:srcRect b="35976" l="0" r="0" t="0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72" name="Google Shape;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73" name="Google Shape;7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75" name="Google Shape;7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76" name="Google Shape;7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/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" type="subTitle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5">
  <p:cSld name="Content slide 5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/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6">
  <p:cSld name="Content slide 6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/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1">
  <p:cSld name="Slide divider 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0"/>
          <p:cNvSpPr txBox="1"/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764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2">
  <p:cSld name="Slide divider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olorful crystals in a black background&#10;&#10;Description automatically generated" id="95" name="Google Shape;9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3">
  <p:cSld name="Slide divider 3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/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olorful explosion of fireworks&#10;&#10;Description automatically generated" id="98" name="Google Shape;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1">
  <p:cSld name="Background slide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 txBox="1"/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group of people standing together&#10;&#10;Description automatically generated" id="102" name="Google Shape;102;p33"/>
          <p:cNvPicPr preferRelativeResize="0"/>
          <p:nvPr/>
        </p:nvPicPr>
        <p:blipFill rotWithShape="1">
          <a:blip r:embed="rId2">
            <a:alphaModFix/>
          </a:blip>
          <a:srcRect b="2389" l="546" r="0" t="0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2">
  <p:cSld name="Background slide 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/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" type="body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3">
  <p:cSld name="Background slide 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" type="body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>
  <p:cSld name="Cover slide 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18" name="Google Shape;118;g3384306769a_0_2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384306769a_0_261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384306769a_0_261"/>
          <p:cNvSpPr txBox="1"/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&#10;&#10;Description automatically generated" id="121" name="Google Shape;121;g3384306769a_0_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22" name="Google Shape;122;g3384306769a_0_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123" name="Google Shape;123;g3384306769a_0_2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1_Content slide 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84306769a_0_268"/>
          <p:cNvSpPr txBox="1"/>
          <p:nvPr>
            <p:ph idx="1" type="body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6" name="Google Shape;126;g3384306769a_0_2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384306769a_0_268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384306769a_0_272"/>
          <p:cNvPicPr preferRelativeResize="0"/>
          <p:nvPr/>
        </p:nvPicPr>
        <p:blipFill rotWithShape="1">
          <a:blip r:embed="rId2">
            <a:alphaModFix/>
          </a:blip>
          <a:srcRect b="0" l="0" r="0"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384306769a_0_272"/>
          <p:cNvSpPr txBox="1"/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384306769a_0_272"/>
          <p:cNvSpPr txBox="1"/>
          <p:nvPr>
            <p:ph idx="1" type="body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84306769a_0_276"/>
          <p:cNvSpPr txBox="1"/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3384306769a_0_276"/>
          <p:cNvSpPr txBox="1"/>
          <p:nvPr>
            <p:ph idx="1" type="body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" name="Google Shape;135;g3384306769a_0_2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Alt">
  <p:cSld name="Title &amp; Bullets Al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84306769a_0_280"/>
          <p:cNvSpPr txBox="1"/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0" i="0" sz="63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8" name="Google Shape;138;g3384306769a_0_280"/>
          <p:cNvSpPr txBox="1"/>
          <p:nvPr>
            <p:ph idx="1" type="body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>
            <a:lvl1pPr indent="-38735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7350" lvl="2" marL="13716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87350" lvl="3" marL="18288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87350" lvl="4" marL="22860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87350" lvl="5" marL="2743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87350" lvl="6" marL="32004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87350" lvl="7" marL="36576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87350" lvl="8" marL="41148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9" name="Google Shape;139;g3384306769a_0_280"/>
          <p:cNvSpPr txBox="1"/>
          <p:nvPr>
            <p:ph idx="12" type="sldNum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6">
  <p:cSld name="Content slide 6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384306769a_0_2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384306769a_0_284"/>
          <p:cNvSpPr txBox="1"/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3384306769a_0_284"/>
          <p:cNvSpPr txBox="1"/>
          <p:nvPr>
            <p:ph idx="1" type="body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4">
  <p:cSld name="Content slide 4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84306769a_0_2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47" name="Google Shape;147;g3384306769a_0_2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384306769a_0_290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384306769a_0_290"/>
          <p:cNvSpPr txBox="1"/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3384306769a_0_290"/>
          <p:cNvSpPr txBox="1"/>
          <p:nvPr>
            <p:ph idx="1" type="body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1">
  <p:cSld name="End slide 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152" name="Google Shape;152;g3384306769a_0_2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384306769a_0_2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384306769a_0_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384306769a_0_295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156" name="Google Shape;156;g3384306769a_0_2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2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b="0" l="0" r="0"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/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2">
  <p:cSld name="End slide 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158" name="Google Shape;158;g3384306769a_0_3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384306769a_0_30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3384306769a_0_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384306769a_0_301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162" name="Google Shape;162;g3384306769a_0_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2">
  <p:cSld name="Cover slide 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84306769a_0_307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colorful cubes&#10;&#10;Description automatically generated" id="165" name="Google Shape;165;g3384306769a_0_3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66" name="Google Shape;166;g3384306769a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67" name="Google Shape;167;g3384306769a_0_3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384306769a_0_307"/>
          <p:cNvSpPr txBox="1"/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logo with fireworks in the background&#10;&#10;Description automatically generated" id="169" name="Google Shape;169;g3384306769a_0_3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170" name="Google Shape;170;g3384306769a_0_3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6">
  <p:cSld name="Cover slide 6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172" name="Google Shape;172;g3384306769a_0_315"/>
          <p:cNvPicPr preferRelativeResize="0"/>
          <p:nvPr/>
        </p:nvPicPr>
        <p:blipFill rotWithShape="1">
          <a:blip r:embed="rId2">
            <a:alphaModFix/>
          </a:blip>
          <a:srcRect b="35975" l="0" r="0" t="0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73" name="Google Shape;173;g3384306769a_0_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4" name="Google Shape;174;g3384306769a_0_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384306769a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76" name="Google Shape;176;g3384306769a_0_3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fireworks in the background&#10;&#10;Description automatically generated" id="177" name="Google Shape;177;g3384306769a_0_3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384306769a_0_315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384306769a_0_315"/>
          <p:cNvSpPr txBox="1"/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3384306769a_0_315"/>
          <p:cNvSpPr txBox="1"/>
          <p:nvPr>
            <p:ph idx="1" type="subTitle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5">
  <p:cSld name="Content slide 5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384306769a_0_3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384306769a_0_325"/>
          <p:cNvSpPr txBox="1"/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3384306769a_0_325"/>
          <p:cNvSpPr txBox="1"/>
          <p:nvPr>
            <p:ph idx="1" type="body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1">
  <p:cSld name="Slide divider 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84306769a_0_329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384306769a_0_329"/>
          <p:cNvSpPr txBox="1"/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3384306769a_0_329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72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3384306769a_0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2">
  <p:cSld name="Slide divider 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84306769a_0_334"/>
          <p:cNvSpPr txBox="1"/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olorful crystals in a black background&#10;&#10;Description automatically generated" id="192" name="Google Shape;192;g3384306769a_0_3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 3">
  <p:cSld name="Slide divider 3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84306769a_0_337"/>
          <p:cNvSpPr txBox="1"/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olorful explosion of fireworks&#10;&#10;Description automatically generated" id="195" name="Google Shape;195;g3384306769a_0_3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1">
  <p:cSld name="Background slide 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84306769a_0_3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384306769a_0_340"/>
          <p:cNvSpPr txBox="1"/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group of people standing together&#10;&#10;Description automatically generated" id="199" name="Google Shape;199;g3384306769a_0_340"/>
          <p:cNvPicPr preferRelativeResize="0"/>
          <p:nvPr/>
        </p:nvPicPr>
        <p:blipFill rotWithShape="1">
          <a:blip r:embed="rId2">
            <a:alphaModFix/>
          </a:blip>
          <a:srcRect b="2391" l="546" r="0" t="0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2">
  <p:cSld name="Background slide 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84306769a_0_344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3384306769a_0_344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slide 3">
  <p:cSld name="Background slide 3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84306769a_0_347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g3384306769a_0_347"/>
          <p:cNvSpPr txBox="1"/>
          <p:nvPr>
            <p:ph idx="1" type="body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dc9de1d01_0_320"/>
          <p:cNvSpPr txBox="1"/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>
            <a:noAutofit/>
          </a:bodyPr>
          <a:lstStyle>
            <a:lvl1pPr lvl="0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1pPr>
            <a:lvl2pPr lvl="1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2pPr>
            <a:lvl3pPr lvl="2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3pPr>
            <a:lvl4pPr lvl="3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4pPr>
            <a:lvl5pPr lvl="4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5pPr>
            <a:lvl6pPr lvl="5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6pPr>
            <a:lvl7pPr lvl="6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7pPr>
            <a:lvl8pPr lvl="7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8pPr>
            <a:lvl9pPr lvl="8" marR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cap="none" strike="noStrike">
                <a:solidFill>
                  <a:srgbClr val="AD1F31"/>
                </a:solidFill>
              </a:defRPr>
            </a:lvl9pPr>
          </a:lstStyle>
          <a:p/>
        </p:txBody>
      </p:sp>
      <p:sp>
        <p:nvSpPr>
          <p:cNvPr id="34" name="Google Shape;34;g2fdc9de1d01_0_320"/>
          <p:cNvSpPr txBox="1"/>
          <p:nvPr>
            <p:ph idx="12" type="sldNum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75" lIns="32775" spcFirstLastPara="1" rIns="32775" wrap="square" tIns="3277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1">
  <p:cSld name="1_Title and Conten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84306769a_0_350"/>
          <p:cNvSpPr txBox="1"/>
          <p:nvPr>
            <p:ph idx="1" type="body"/>
          </p:nvPr>
        </p:nvSpPr>
        <p:spPr>
          <a:xfrm>
            <a:off x="533400" y="1471425"/>
            <a:ext cx="10515600" cy="4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g3384306769a_0_350"/>
          <p:cNvSpPr/>
          <p:nvPr/>
        </p:nvSpPr>
        <p:spPr>
          <a:xfrm>
            <a:off x="0" y="81"/>
            <a:ext cx="12192000" cy="1053600"/>
          </a:xfrm>
          <a:prstGeom prst="rect">
            <a:avLst/>
          </a:prstGeom>
          <a:solidFill>
            <a:srgbClr val="1C1C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384306769a_0_350"/>
          <p:cNvSpPr txBox="1"/>
          <p:nvPr>
            <p:ph type="title"/>
          </p:nvPr>
        </p:nvSpPr>
        <p:spPr>
          <a:xfrm>
            <a:off x="2570298" y="26426"/>
            <a:ext cx="96216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0" name="Google Shape;210;g3384306769a_0_3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782" y="315311"/>
            <a:ext cx="2422517" cy="4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Alt">
  <p:cSld name="Title &amp; Bullets Al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d8e9d0f46_0_95"/>
          <p:cNvSpPr txBox="1"/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0" i="0" sz="63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b="1" i="0" sz="3700" u="none" cap="none" strike="noStrik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7" name="Google Shape;37;g2fd8e9d0f46_0_95"/>
          <p:cNvSpPr txBox="1"/>
          <p:nvPr>
            <p:ph idx="1" type="body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>
            <a:lvl1pPr indent="-38735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7350" lvl="2" marL="13716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87350" lvl="3" marL="18288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87350" lvl="4" marL="22860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87350" lvl="5" marL="2743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87350" lvl="6" marL="32004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87350" lvl="7" marL="36576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87350" lvl="8" marL="41148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b="0" i="0" sz="24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8" name="Google Shape;38;g2fd8e9d0f46_0_95"/>
          <p:cNvSpPr txBox="1"/>
          <p:nvPr>
            <p:ph idx="12" type="sldNum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1">
  <p:cSld name="End slide 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lticolored cubes stacked together&#10;&#10;Description automatically generated" id="40" name="Google Shape;4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shape&#10;&#10;Description automatically generated" id="44" name="Google Shape;4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1_Content slide 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/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4">
  <p:cSld name="Content slide 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3">
  <p:cSld name="Content slide 3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olorful cubes&#10;&#10;Description automatically generated" id="52" name="Google Shape;52;p23"/>
          <p:cNvPicPr preferRelativeResize="0"/>
          <p:nvPr/>
        </p:nvPicPr>
        <p:blipFill rotWithShape="1">
          <a:blip r:embed="rId2">
            <a:alphaModFix/>
          </a:blip>
          <a:srcRect b="0" l="0" r="-2" t="0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 txBox="1"/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/>
          <p:nvPr>
            <p:ph idx="1" type="body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/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i="0" sz="3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84306769a_0_253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3384306769a_0_2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384306769a_0_253"/>
          <p:cNvSpPr txBox="1"/>
          <p:nvPr>
            <p:ph idx="1" type="body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3384306769a_0_25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3384306769a_0_25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3384306769a_0_2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g3384306769a_0_253"/>
          <p:cNvSpPr txBox="1"/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i="0" sz="3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60.png"/><Relationship Id="rId5" Type="http://schemas.openxmlformats.org/officeDocument/2006/relationships/image" Target="../media/image51.png"/><Relationship Id="rId6" Type="http://schemas.openxmlformats.org/officeDocument/2006/relationships/image" Target="../media/image63.png"/><Relationship Id="rId7" Type="http://schemas.openxmlformats.org/officeDocument/2006/relationships/image" Target="../media/image6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"/>
          <p:cNvSpPr txBox="1"/>
          <p:nvPr>
            <p:ph type="ctrTitle"/>
          </p:nvPr>
        </p:nvSpPr>
        <p:spPr>
          <a:xfrm>
            <a:off x="2719552" y="5140025"/>
            <a:ext cx="57771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4000"/>
              <a:t>Refresh Workshop</a:t>
            </a:r>
            <a:endParaRPr sz="4000"/>
          </a:p>
        </p:txBody>
      </p:sp>
      <p:sp>
        <p:nvSpPr>
          <p:cNvPr id="216" name="Google Shape;216;p1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flag&#10;&#10;Description automatically generated" id="218" name="Google Shape;218;p1"/>
          <p:cNvPicPr preferRelativeResize="0"/>
          <p:nvPr/>
        </p:nvPicPr>
        <p:blipFill rotWithShape="1">
          <a:blip r:embed="rId3">
            <a:alphaModFix/>
          </a:blip>
          <a:srcRect b="8473" l="0" r="0" t="0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-GB" sz="3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b="1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dc9de1d01_0_120"/>
          <p:cNvSpPr/>
          <p:nvPr/>
        </p:nvSpPr>
        <p:spPr>
          <a:xfrm>
            <a:off x="678167" y="2120033"/>
            <a:ext cx="3110700" cy="31707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fdc9de1d01_0_120"/>
          <p:cNvSpPr/>
          <p:nvPr/>
        </p:nvSpPr>
        <p:spPr>
          <a:xfrm>
            <a:off x="312071" y="282842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b="1" i="0" lang="en-GB" sz="4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Sharpening the plan</a:t>
            </a:r>
            <a:endParaRPr b="1" i="0" sz="4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g2fdc9de1d01_0_120"/>
          <p:cNvSpPr txBox="1"/>
          <p:nvPr>
            <p:ph idx="1" type="body"/>
          </p:nvPr>
        </p:nvSpPr>
        <p:spPr>
          <a:xfrm>
            <a:off x="4322633" y="1604200"/>
            <a:ext cx="7470900" cy="4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/>
          <a:p>
            <a:pPr indent="-463550" lvl="0" marL="609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Translate the Troika advice into action steps in the work plan.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63550" lvl="0" marL="609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 what else can the team do in the next part of the challenge to increase the odds of achieving the goal? 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609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63550" lvl="0" marL="609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Prioritise if need be, and build into the plan.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19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8" name="Google Shape;308;g2fdc9de1d01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567" y="3043433"/>
            <a:ext cx="1376000" cy="132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4b8e6be5d_1_0"/>
          <p:cNvSpPr/>
          <p:nvPr/>
        </p:nvSpPr>
        <p:spPr>
          <a:xfrm>
            <a:off x="678167" y="2120033"/>
            <a:ext cx="3110700" cy="31707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d4b8e6be5d_1_0"/>
          <p:cNvSpPr/>
          <p:nvPr/>
        </p:nvSpPr>
        <p:spPr>
          <a:xfrm>
            <a:off x="312071" y="282842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b="1" i="0" lang="en-GB" sz="4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on the team agreement</a:t>
            </a:r>
            <a:endParaRPr b="1" i="0" sz="4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g2d4b8e6be5d_1_0"/>
          <p:cNvSpPr txBox="1"/>
          <p:nvPr>
            <p:ph idx="1" type="body"/>
          </p:nvPr>
        </p:nvSpPr>
        <p:spPr>
          <a:xfrm>
            <a:off x="5703900" y="2879225"/>
            <a:ext cx="4606800" cy="1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/>
          <a:p>
            <a:pPr indent="0" lvl="0" marL="1219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Add the link to your Mentimeter survey here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6" name="Google Shape;316;g2d4b8e6be5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9679" y="2817938"/>
            <a:ext cx="2087672" cy="18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dc9de1d01_0_331"/>
          <p:cNvSpPr/>
          <p:nvPr/>
        </p:nvSpPr>
        <p:spPr>
          <a:xfrm>
            <a:off x="8051700" y="4160025"/>
            <a:ext cx="3175200" cy="2820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Advice and ideas to prepare for Sustainability &amp; Scaling 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3" name="Google Shape;323;g2fdc9de1d01_0_331"/>
          <p:cNvSpPr/>
          <p:nvPr/>
        </p:nvSpPr>
        <p:spPr>
          <a:xfrm>
            <a:off x="1299600" y="4171275"/>
            <a:ext cx="3175200" cy="2820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Revised goal, Progress and improvement ideas and New ideas</a:t>
            </a:r>
            <a:endParaRPr b="0" i="0" sz="24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" name="Google Shape;324;g2fdc9de1d01_0_331"/>
          <p:cNvSpPr txBox="1"/>
          <p:nvPr/>
        </p:nvSpPr>
        <p:spPr>
          <a:xfrm>
            <a:off x="4698400" y="4254875"/>
            <a:ext cx="3175200" cy="2726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b="1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Please help!</a:t>
            </a:r>
            <a:endParaRPr b="1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5" name="Google Shape;325;g2fdc9de1d01_0_331"/>
          <p:cNvSpPr/>
          <p:nvPr/>
        </p:nvSpPr>
        <p:spPr>
          <a:xfrm>
            <a:off x="-27200" y="2642966"/>
            <a:ext cx="122463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g2fdc9de1d01_0_331"/>
          <p:cNvCxnSpPr/>
          <p:nvPr/>
        </p:nvCxnSpPr>
        <p:spPr>
          <a:xfrm flipH="1" rot="10800000">
            <a:off x="1387200" y="3467617"/>
            <a:ext cx="10004700" cy="123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7" name="Google Shape;327;g2fdc9de1d01_0_331"/>
          <p:cNvSpPr/>
          <p:nvPr/>
        </p:nvSpPr>
        <p:spPr>
          <a:xfrm>
            <a:off x="9814596" y="3012400"/>
            <a:ext cx="869100" cy="833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fdc9de1d01_0_331"/>
          <p:cNvSpPr/>
          <p:nvPr/>
        </p:nvSpPr>
        <p:spPr>
          <a:xfrm>
            <a:off x="1387202" y="3003394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fdc9de1d01_0_331"/>
          <p:cNvSpPr/>
          <p:nvPr/>
        </p:nvSpPr>
        <p:spPr>
          <a:xfrm>
            <a:off x="5903966" y="3023442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fdc9de1d01_0_331"/>
          <p:cNvSpPr/>
          <p:nvPr/>
        </p:nvSpPr>
        <p:spPr>
          <a:xfrm>
            <a:off x="8051700" y="1577750"/>
            <a:ext cx="3837000" cy="14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forward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fdc9de1d01_0_331"/>
          <p:cNvSpPr/>
          <p:nvPr/>
        </p:nvSpPr>
        <p:spPr>
          <a:xfrm flipH="1">
            <a:off x="637800" y="1577755"/>
            <a:ext cx="3837000" cy="14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Looking Back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fdc9de1d01_0_331"/>
          <p:cNvSpPr/>
          <p:nvPr/>
        </p:nvSpPr>
        <p:spPr>
          <a:xfrm rot="5400000">
            <a:off x="5566167" y="904925"/>
            <a:ext cx="1544700" cy="193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Looking in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fdc9de1d01_0_331"/>
          <p:cNvSpPr txBox="1"/>
          <p:nvPr/>
        </p:nvSpPr>
        <p:spPr>
          <a:xfrm>
            <a:off x="266101" y="220682"/>
            <a:ext cx="10515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GB" sz="4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Conversation with Leaders</a:t>
            </a:r>
            <a:endParaRPr b="1" i="0" sz="4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 txBox="1"/>
          <p:nvPr/>
        </p:nvSpPr>
        <p:spPr>
          <a:xfrm>
            <a:off x="1969650" y="3424825"/>
            <a:ext cx="8252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GB" sz="4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b="1" i="0" sz="41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84306769a_0_238"/>
          <p:cNvSpPr txBox="1"/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lang="en-GB"/>
              <a:t>Our 100-Day Relay Race</a:t>
            </a:r>
            <a:endParaRPr/>
          </a:p>
        </p:txBody>
      </p:sp>
      <p:pic>
        <p:nvPicPr>
          <p:cNvPr id="225" name="Google Shape;225;g3384306769a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3024"/>
            <a:ext cx="12191998" cy="5361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384306769a_0_238"/>
          <p:cNvSpPr txBox="1"/>
          <p:nvPr/>
        </p:nvSpPr>
        <p:spPr>
          <a:xfrm>
            <a:off x="2315707" y="4997225"/>
            <a:ext cx="16083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Challenge Strategist</a:t>
            </a:r>
            <a:endParaRPr b="0" i="0" sz="2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g3384306769a_0_238"/>
          <p:cNvSpPr/>
          <p:nvPr/>
        </p:nvSpPr>
        <p:spPr>
          <a:xfrm rot="10800000">
            <a:off x="5062075" y="4796675"/>
            <a:ext cx="1688400" cy="155610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t/>
            </a:r>
            <a:endParaRPr b="1" i="0" sz="1467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swirly shapes&#10;&#10;AI-generated content may be incorrect." id="232" name="Google Shape;232;g3384306769a_0_0"/>
          <p:cNvPicPr preferRelativeResize="0"/>
          <p:nvPr/>
        </p:nvPicPr>
        <p:blipFill rotWithShape="1">
          <a:blip r:embed="rId3">
            <a:alphaModFix/>
          </a:blip>
          <a:srcRect b="0" l="0" r="0" t="-130"/>
          <a:stretch/>
        </p:blipFill>
        <p:spPr>
          <a:xfrm>
            <a:off x="-23415" y="-17675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3384306769a_0_0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4609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384306769a_0_0"/>
          <p:cNvSpPr/>
          <p:nvPr/>
        </p:nvSpPr>
        <p:spPr>
          <a:xfrm>
            <a:off x="-25767" y="-7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3384306769a_0_0"/>
          <p:cNvSpPr txBox="1"/>
          <p:nvPr/>
        </p:nvSpPr>
        <p:spPr>
          <a:xfrm>
            <a:off x="-91100" y="2981525"/>
            <a:ext cx="3555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b="1" i="0" lang="en-GB" sz="4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Objectives</a:t>
            </a:r>
            <a:endParaRPr b="1" i="0" sz="4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g3384306769a_0_0"/>
          <p:cNvSpPr txBox="1"/>
          <p:nvPr/>
        </p:nvSpPr>
        <p:spPr>
          <a:xfrm>
            <a:off x="4783400" y="505350"/>
            <a:ext cx="648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Review </a:t>
            </a:r>
            <a:r>
              <a:rPr b="1"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progress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so far, and renew our commitment to the 100-day Goal.</a:t>
            </a:r>
            <a:endParaRPr sz="3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g3384306769a_0_0"/>
          <p:cNvSpPr txBox="1"/>
          <p:nvPr/>
        </p:nvSpPr>
        <p:spPr>
          <a:xfrm>
            <a:off x="4783400" y="2117998"/>
            <a:ext cx="5977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 our plan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 Identify additional actions that can help us achieve our goal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g3384306769a_0_0"/>
          <p:cNvSpPr txBox="1"/>
          <p:nvPr/>
        </p:nvSpPr>
        <p:spPr>
          <a:xfrm>
            <a:off x="4783400" y="3666152"/>
            <a:ext cx="652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on our </a:t>
            </a:r>
            <a:r>
              <a:rPr b="1"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Team Agreement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 What are we doing well? What do we need to change? 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g3384306769a_0_0"/>
          <p:cNvSpPr txBox="1"/>
          <p:nvPr/>
        </p:nvSpPr>
        <p:spPr>
          <a:xfrm>
            <a:off x="4783400" y="5344124"/>
            <a:ext cx="652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Talk with our Leaders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- about the past, the present and the future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g3384306769a_0_0"/>
          <p:cNvSpPr/>
          <p:nvPr/>
        </p:nvSpPr>
        <p:spPr>
          <a:xfrm>
            <a:off x="3162396" y="341217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384306769a_0_0"/>
          <p:cNvSpPr/>
          <p:nvPr/>
        </p:nvSpPr>
        <p:spPr>
          <a:xfrm>
            <a:off x="3202083" y="1954330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384306769a_0_0"/>
          <p:cNvSpPr/>
          <p:nvPr/>
        </p:nvSpPr>
        <p:spPr>
          <a:xfrm>
            <a:off x="3159277" y="3554225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384306769a_0_0"/>
          <p:cNvSpPr/>
          <p:nvPr/>
        </p:nvSpPr>
        <p:spPr>
          <a:xfrm>
            <a:off x="3198964" y="5167338"/>
            <a:ext cx="1331700" cy="1331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rawing of a flag and a compass&#10;&#10;AI-generated content may be incorrect." id="244" name="Google Shape;244;g3384306769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0089" y="443238"/>
            <a:ext cx="1010054" cy="1038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around a table&#10;&#10;AI-generated content may be incorrect." id="245" name="Google Shape;245;g3384306769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9286" y="3644922"/>
            <a:ext cx="967143" cy="111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384306769a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7002" y="1955200"/>
            <a:ext cx="1331700" cy="131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384306769a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98800" y="5273500"/>
            <a:ext cx="1132037" cy="11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dc9de1d01_0_24"/>
          <p:cNvSpPr/>
          <p:nvPr/>
        </p:nvSpPr>
        <p:spPr>
          <a:xfrm>
            <a:off x="0" y="1051450"/>
            <a:ext cx="7345500" cy="580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g2fdc9de1d01_0_24"/>
          <p:cNvSpPr txBox="1"/>
          <p:nvPr>
            <p:ph type="title"/>
          </p:nvPr>
        </p:nvSpPr>
        <p:spPr>
          <a:xfrm>
            <a:off x="421200" y="277743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0700" lIns="70700" spcFirstLastPara="1" rIns="70700" wrap="square" tIns="70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Getting Started... </a:t>
            </a:r>
            <a:endParaRPr sz="4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g2fdc9de1d01_0_24"/>
          <p:cNvSpPr txBox="1"/>
          <p:nvPr/>
        </p:nvSpPr>
        <p:spPr>
          <a:xfrm>
            <a:off x="616807" y="948450"/>
            <a:ext cx="62415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016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b="0" i="0" lang="en-GB" sz="3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one positive surprise about working on this challenge?</a:t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016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b="0" i="0" lang="en-GB" sz="3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a not so-positive experience?</a:t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0165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b="0" i="0" lang="en-GB" sz="3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made you a little uncomfortable?</a:t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Social distancing, greeting, coronavirus, elbow icon - Free download" id="255" name="Google Shape;255;g2fdc9de1d01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933" y="2224392"/>
            <a:ext cx="3241716" cy="348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dc9de1d01_0_64"/>
          <p:cNvSpPr/>
          <p:nvPr/>
        </p:nvSpPr>
        <p:spPr>
          <a:xfrm>
            <a:off x="0" y="5601447"/>
            <a:ext cx="12192000" cy="1256400"/>
          </a:xfrm>
          <a:prstGeom prst="rect">
            <a:avLst/>
          </a:prstGeom>
          <a:solidFill>
            <a:srgbClr val="AC1F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1" name="Google Shape;261;g2fdc9de1d01_0_64"/>
          <p:cNvSpPr txBox="1"/>
          <p:nvPr>
            <p:ph type="title"/>
          </p:nvPr>
        </p:nvSpPr>
        <p:spPr>
          <a:xfrm>
            <a:off x="412457" y="322123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-GB" sz="4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Goal Confidence</a:t>
            </a:r>
            <a:endParaRPr b="1" sz="4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g2fdc9de1d01_0_64"/>
          <p:cNvSpPr txBox="1"/>
          <p:nvPr>
            <p:ph idx="1" type="body"/>
          </p:nvPr>
        </p:nvSpPr>
        <p:spPr>
          <a:xfrm>
            <a:off x="412458" y="2069717"/>
            <a:ext cx="9247200" cy="4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a </a:t>
            </a:r>
            <a:r>
              <a:rPr b="1"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SCALE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of</a:t>
            </a:r>
            <a:r>
              <a:rPr b="1"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1-5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how confident are we that we will reach your 100-Day Goal?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6477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 =  I feel we have no chance to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1" marL="6477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5 =  I am 100% certain we will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 sz="3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63" name="Google Shape;263;g2fdc9de1d01_0_64"/>
          <p:cNvGrpSpPr/>
          <p:nvPr/>
        </p:nvGrpSpPr>
        <p:grpSpPr>
          <a:xfrm>
            <a:off x="9710258" y="1895117"/>
            <a:ext cx="2098649" cy="4320061"/>
            <a:chOff x="0" y="0"/>
            <a:chExt cx="2715995" cy="5431989"/>
          </a:xfrm>
        </p:grpSpPr>
        <p:pic>
          <p:nvPicPr>
            <p:cNvPr descr="cold-1293305_1280.png" id="264" name="Google Shape;264;g2fdc9de1d01_0_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715995" cy="5431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g2fdc9de1d01_0_64"/>
            <p:cNvSpPr/>
            <p:nvPr/>
          </p:nvSpPr>
          <p:spPr>
            <a:xfrm>
              <a:off x="1194785" y="2360086"/>
              <a:ext cx="326400" cy="2652000"/>
            </a:xfrm>
            <a:prstGeom prst="rect">
              <a:avLst/>
            </a:prstGeom>
            <a:solidFill>
              <a:srgbClr val="A7172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g2fdc9de1d01_0_64"/>
            <p:cNvSpPr/>
            <p:nvPr/>
          </p:nvSpPr>
          <p:spPr>
            <a:xfrm>
              <a:off x="775883" y="4045056"/>
              <a:ext cx="1164300" cy="1164300"/>
            </a:xfrm>
            <a:prstGeom prst="ellipse">
              <a:avLst/>
            </a:prstGeom>
            <a:solidFill>
              <a:srgbClr val="A7172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dc9de1d01_0_56"/>
          <p:cNvSpPr txBox="1"/>
          <p:nvPr>
            <p:ph idx="1" type="body"/>
          </p:nvPr>
        </p:nvSpPr>
        <p:spPr>
          <a:xfrm>
            <a:off x="920133" y="2472917"/>
            <a:ext cx="60585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are 2-3 things 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the team did that 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contributed the most 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towards achieving the goal?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g2fdc9de1d01_0_56"/>
          <p:cNvSpPr txBox="1"/>
          <p:nvPr/>
        </p:nvSpPr>
        <p:spPr>
          <a:xfrm>
            <a:off x="370057" y="327415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b="1" i="0" lang="en-GB" sz="4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 progress</a:t>
            </a:r>
            <a:endParaRPr b="1" i="0" sz="4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g2fdc9de1d01_0_56"/>
          <p:cNvSpPr/>
          <p:nvPr/>
        </p:nvSpPr>
        <p:spPr>
          <a:xfrm>
            <a:off x="7953325" y="1052000"/>
            <a:ext cx="4238400" cy="5806200"/>
          </a:xfrm>
          <a:prstGeom prst="rect">
            <a:avLst/>
          </a:prstGeom>
          <a:solidFill>
            <a:srgbClr val="AC1F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Google Shape;274;g2fdc9de1d01_0_56"/>
          <p:cNvSpPr txBox="1"/>
          <p:nvPr/>
        </p:nvSpPr>
        <p:spPr>
          <a:xfrm>
            <a:off x="4922765" y="6283133"/>
            <a:ext cx="423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fdc9de1d01_0_56"/>
          <p:cNvSpPr/>
          <p:nvPr/>
        </p:nvSpPr>
        <p:spPr>
          <a:xfrm>
            <a:off x="9313817" y="2861477"/>
            <a:ext cx="1657550" cy="1657550"/>
          </a:xfrm>
          <a:custGeom>
            <a:rect b="b" l="l" r="r" t="t"/>
            <a:pathLst>
              <a:path extrusionOk="0" h="1447642" w="1447642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hite magnifying glass with a arrow&#10;&#10;Description automatically generated" id="276" name="Google Shape;276;g2fdc9de1d01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309" y="3309245"/>
            <a:ext cx="823264" cy="82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dc9de1d01_0_99"/>
          <p:cNvSpPr txBox="1"/>
          <p:nvPr>
            <p:ph idx="1" type="body"/>
          </p:nvPr>
        </p:nvSpPr>
        <p:spPr>
          <a:xfrm>
            <a:off x="8040750" y="4289175"/>
            <a:ext cx="3776700" cy="22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Everyone takes a minute to think of an obstacle that your team face that you would like help on (as a ‘client’)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g2fdc9de1d01_0_99"/>
          <p:cNvSpPr/>
          <p:nvPr/>
        </p:nvSpPr>
        <p:spPr>
          <a:xfrm>
            <a:off x="0" y="1013350"/>
            <a:ext cx="7766700" cy="584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Troika Consulting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About giving and getting help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Form groups of 3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 Rounds 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with the same 3 people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31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each round</a:t>
            </a:r>
            <a:endParaRPr b="1" i="0" sz="3100" u="sng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 person is the client 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other 2 are consultants/advisors</a:t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3" name="Google Shape;283;g2fdc9de1d01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6413" y="1673329"/>
            <a:ext cx="2208133" cy="220813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fdc9de1d01_0_99"/>
          <p:cNvSpPr/>
          <p:nvPr/>
        </p:nvSpPr>
        <p:spPr>
          <a:xfrm>
            <a:off x="263671" y="252317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b="1" i="0" lang="en-GB" sz="4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b="1" i="0" sz="4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fdc9de1d01_0_106"/>
          <p:cNvSpPr/>
          <p:nvPr/>
        </p:nvSpPr>
        <p:spPr>
          <a:xfrm>
            <a:off x="263671" y="292617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b="1" i="0" lang="en-GB" sz="4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b="1" i="0" sz="4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g2fdc9de1d01_0_106"/>
          <p:cNvSpPr/>
          <p:nvPr/>
        </p:nvSpPr>
        <p:spPr>
          <a:xfrm>
            <a:off x="0" y="1042325"/>
            <a:ext cx="7766700" cy="581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0" i="0" lang="en-GB" sz="2900" u="none" cap="none" strike="noStrik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clients</a:t>
            </a:r>
            <a:r>
              <a:rPr b="0" i="0" lang="en-GB" sz="2900" u="none" cap="none" strike="noStrike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shares an obstacles and answer clarifying questions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0" i="0" lang="en-GB" sz="2900" u="none" cap="none" strike="noStrik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advisors</a:t>
            </a: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share ideas/experiments they think would be helpful for the client 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After each round we </a:t>
            </a:r>
            <a:r>
              <a:rPr b="0" i="0" lang="en-GB" sz="2900" u="none" cap="none" strike="noStrik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change </a:t>
            </a:r>
            <a:endParaRPr b="0" i="0" sz="2900" u="none" cap="none" strike="noStrike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900" u="none" cap="none" strike="noStrik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roles</a:t>
            </a:r>
            <a:r>
              <a:rPr b="0" i="0" lang="en-GB" sz="2900" u="none" cap="none" strike="noStrike">
                <a:solidFill>
                  <a:srgbClr val="FFFF8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GB" sz="2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but stay in the same group</a:t>
            </a:r>
            <a:endParaRPr b="0" i="0" sz="2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1" name="Google Shape;291;g2fdc9de1d01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1379" y="1460963"/>
            <a:ext cx="2208133" cy="220813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fdc9de1d01_0_106"/>
          <p:cNvSpPr txBox="1"/>
          <p:nvPr>
            <p:ph idx="1" type="body"/>
          </p:nvPr>
        </p:nvSpPr>
        <p:spPr>
          <a:xfrm>
            <a:off x="7781600" y="3966133"/>
            <a:ext cx="44103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IDEAS for advisors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838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Power through this? OR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Work around it? OR...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Shift your position or the destination?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dc9de1d01_0_113"/>
          <p:cNvSpPr txBox="1"/>
          <p:nvPr>
            <p:ph idx="1" type="body"/>
          </p:nvPr>
        </p:nvSpPr>
        <p:spPr>
          <a:xfrm>
            <a:off x="847467" y="1282167"/>
            <a:ext cx="7295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groups of 3 - choose someone to start as client.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g2fdc9de1d01_0_113"/>
          <p:cNvSpPr/>
          <p:nvPr/>
        </p:nvSpPr>
        <p:spPr>
          <a:xfrm>
            <a:off x="8930475" y="1052000"/>
            <a:ext cx="3261600" cy="580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 advisor keep an eye on the time.</a:t>
            </a:r>
            <a:endParaRPr b="0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will announce</a:t>
            </a:r>
            <a:endParaRPr b="0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when a NEW ROUND must start.</a:t>
            </a:r>
            <a:endParaRPr b="0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99" name="Google Shape;299;g2fdc9de1d01_0_113"/>
          <p:cNvGraphicFramePr/>
          <p:nvPr/>
        </p:nvGraphicFramePr>
        <p:xfrm>
          <a:off x="364700" y="20284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{4914FFAF-0309-454A-9832-1D8EFC1FE2D5}</a:tableStyleId>
              </a:tblPr>
              <a:tblGrid>
                <a:gridCol w="1296825"/>
                <a:gridCol w="6963900"/>
              </a:tblGrid>
              <a:tr h="70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min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rgbClr val="2222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</a:t>
                      </a:r>
                      <a:r>
                        <a:rPr lang="en-GB" sz="2400" u="none" cap="none" strike="noStrike">
                          <a:solidFill>
                            <a:srgbClr val="2222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</a:t>
                      </a: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hares an obstacle.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69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Advisors ask clarifying questions.  No advice yet!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 min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around facing away and advisors give ideas, suggestions and advice.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1056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back and share their takeaways from the advice.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3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Next round - Pick the next client and repeat steps</a:t>
                      </a:r>
                      <a:endParaRPr sz="2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72000" marB="72000" marR="72000" marL="72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g2fdc9de1d01_0_113"/>
          <p:cNvSpPr/>
          <p:nvPr/>
        </p:nvSpPr>
        <p:spPr>
          <a:xfrm>
            <a:off x="253146" y="229442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b="1" i="0" lang="en-GB" sz="4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b="1" i="0" sz="4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2021-04-20T09:06:47Z</dcterms:created>
  <dc:creator>Santa Van Der Walt</dc:creator>
</cp:coreProperties>
</file>