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Avenir" panose="02000503020000020003" pitchFamily="2" charset="0"/>
      <p:regular r:id="rId10"/>
      <p:italic r:id="rId11"/>
    </p:embeddedFont>
    <p:embeddedFont>
      <p:font typeface="Raleway" pitchFamily="2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2"/>
  </p:normalViewPr>
  <p:slideViewPr>
    <p:cSldViewPr snapToGrid="0">
      <p:cViewPr varScale="1">
        <p:scale>
          <a:sx n="145" d="100"/>
          <a:sy n="145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7f24cc495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37f24cc495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7f24cc49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g337f24cc495_0_1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7f24cc49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g337f24cc495_0_2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7f24cc495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g337f24cc495_0_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7f24cc49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g337f24cc495_0_2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7f24cc495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g337f24cc495_0_3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9" y="0"/>
            <a:ext cx="7537198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7537050" y="0"/>
            <a:ext cx="1607100" cy="14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1437143" y="3653534"/>
            <a:ext cx="44664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aleway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1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942" y="361289"/>
            <a:ext cx="1220250" cy="56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5943" y="4324675"/>
            <a:ext cx="1220250" cy="45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4194" y="2342981"/>
            <a:ext cx="1243010" cy="56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69323" y="1007864"/>
            <a:ext cx="7886700" cy="3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4128" y="4833500"/>
            <a:ext cx="881497" cy="15428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10066" y="31916"/>
            <a:ext cx="7945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9144000" cy="81306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-69273" y="-90556"/>
            <a:ext cx="9213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97603" y="1208989"/>
            <a:ext cx="78867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439694" y="-67943"/>
            <a:ext cx="7860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439694" y="1044913"/>
            <a:ext cx="7886700" cy="3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6650" y="262131"/>
            <a:ext cx="1477000" cy="258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285750" y="667724"/>
            <a:ext cx="7255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47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285750" y="1446610"/>
            <a:ext cx="8572500" cy="3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>
            <a:lvl1pPr marL="457200" marR="0" lvl="0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1900"/>
              <a:buFont typeface="Avenir"/>
              <a:buChar char="▸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1900"/>
              <a:buFont typeface="Avenir"/>
              <a:buChar char="▸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1900"/>
              <a:buFont typeface="Avenir"/>
              <a:buChar char="▸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1900"/>
              <a:buFont typeface="Avenir"/>
              <a:buChar char="▸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1900"/>
              <a:buFont typeface="Avenir"/>
              <a:buChar char="▸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8A3D5"/>
              </a:buClr>
              <a:buSzPts val="1900"/>
              <a:buFont typeface="Avenir"/>
              <a:buChar char="‣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8A3D5"/>
              </a:buClr>
              <a:buSzPts val="1900"/>
              <a:buFont typeface="Avenir"/>
              <a:buChar char="‣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8A3D5"/>
              </a:buClr>
              <a:buSzPts val="1900"/>
              <a:buFont typeface="Avenir"/>
              <a:buChar char="‣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8A3D5"/>
              </a:buClr>
              <a:buSzPts val="1900"/>
              <a:buFont typeface="Avenir"/>
              <a:buChar char="‣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568720" y="227707"/>
            <a:ext cx="285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00" tIns="26800" rIns="26800" bIns="26800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838"/>
            <a:ext cx="9144000" cy="81483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0" y="-8529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469323" y="1410469"/>
            <a:ext cx="7886700" cy="3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1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0407"/>
            <a:ext cx="9144150" cy="99417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1"/>
          <p:cNvSpPr/>
          <p:nvPr/>
        </p:nvSpPr>
        <p:spPr>
          <a:xfrm>
            <a:off x="0" y="973765"/>
            <a:ext cx="9144000" cy="4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439694" y="-23569"/>
            <a:ext cx="7916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439694" y="1237268"/>
            <a:ext cx="7886700" cy="3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2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121" y="770152"/>
            <a:ext cx="7313859" cy="92618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/>
          <p:cNvSpPr txBox="1"/>
          <p:nvPr/>
        </p:nvSpPr>
        <p:spPr>
          <a:xfrm>
            <a:off x="106051" y="2048825"/>
            <a:ext cx="91440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2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3424650" y="4125895"/>
            <a:ext cx="2087655" cy="38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3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3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233" y="2224121"/>
            <a:ext cx="7232490" cy="92618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/>
          <p:nvPr/>
        </p:nvSpPr>
        <p:spPr>
          <a:xfrm>
            <a:off x="63631" y="439102"/>
            <a:ext cx="91440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3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3424650" y="4125895"/>
            <a:ext cx="2087655" cy="38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/>
          <p:nvPr/>
        </p:nvSpPr>
        <p:spPr>
          <a:xfrm>
            <a:off x="7537051" y="0"/>
            <a:ext cx="1607100" cy="51435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4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9" y="0"/>
            <a:ext cx="753719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942" y="361289"/>
            <a:ext cx="1220250" cy="56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5943" y="4324675"/>
            <a:ext cx="1220250" cy="45753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4"/>
          <p:cNvSpPr txBox="1">
            <a:spLocks noGrp="1"/>
          </p:cNvSpPr>
          <p:nvPr>
            <p:ph type="ctrTitle"/>
          </p:nvPr>
        </p:nvSpPr>
        <p:spPr>
          <a:xfrm>
            <a:off x="1444214" y="3514166"/>
            <a:ext cx="43743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aleway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24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9410" y="2348691"/>
            <a:ext cx="1286783" cy="58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4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0401" y="4171057"/>
            <a:ext cx="1220250" cy="611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5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5"/>
          <a:stretch/>
        </p:blipFill>
        <p:spPr>
          <a:xfrm>
            <a:off x="0" y="-20408"/>
            <a:ext cx="9144150" cy="399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5894" y="4316744"/>
            <a:ext cx="1220248" cy="5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627" y="4185410"/>
            <a:ext cx="1744026" cy="74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2839" y="4092201"/>
            <a:ext cx="934311" cy="93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5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6639" y="4368714"/>
            <a:ext cx="1220250" cy="45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94885" y="4343210"/>
            <a:ext cx="1243010" cy="561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5"/>
          <p:cNvSpPr/>
          <p:nvPr/>
        </p:nvSpPr>
        <p:spPr>
          <a:xfrm>
            <a:off x="0" y="-1"/>
            <a:ext cx="9144000" cy="39747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5"/>
          <p:cNvSpPr txBox="1">
            <a:spLocks noGrp="1"/>
          </p:cNvSpPr>
          <p:nvPr>
            <p:ph type="ctrTitle"/>
          </p:nvPr>
        </p:nvSpPr>
        <p:spPr>
          <a:xfrm>
            <a:off x="376626" y="982855"/>
            <a:ext cx="81978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aleway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ubTitle" idx="1"/>
          </p:nvPr>
        </p:nvSpPr>
        <p:spPr>
          <a:xfrm>
            <a:off x="2120653" y="2169793"/>
            <a:ext cx="4551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7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0" y="-92809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xfrm>
            <a:off x="469323" y="1021555"/>
            <a:ext cx="7886700" cy="3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/>
          <p:nvPr/>
        </p:nvSpPr>
        <p:spPr>
          <a:xfrm>
            <a:off x="4094018" y="0"/>
            <a:ext cx="5049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7"/>
          <p:cNvSpPr txBox="1">
            <a:spLocks noGrp="1"/>
          </p:cNvSpPr>
          <p:nvPr>
            <p:ph type="title"/>
          </p:nvPr>
        </p:nvSpPr>
        <p:spPr>
          <a:xfrm>
            <a:off x="4837114" y="1920721"/>
            <a:ext cx="3602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sz="3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7"/>
          <p:cNvSpPr/>
          <p:nvPr/>
        </p:nvSpPr>
        <p:spPr>
          <a:xfrm>
            <a:off x="-1" y="0"/>
            <a:ext cx="4094100" cy="5143500"/>
          </a:xfrm>
          <a:prstGeom prst="rect">
            <a:avLst/>
          </a:prstGeom>
          <a:solidFill>
            <a:schemeClr val="dk2">
              <a:alpha val="9725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801" y="2082794"/>
            <a:ext cx="3828087" cy="67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1232468" y="2074664"/>
            <a:ext cx="6835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aleway"/>
              <a:buNone/>
              <a:defRPr sz="4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3" name="Google Shape;133;p28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19" y="-1"/>
            <a:ext cx="91484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530257" y="1996921"/>
            <a:ext cx="7980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29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0" y="908610"/>
            <a:ext cx="91440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aleway"/>
              <a:buNone/>
              <a:defRPr sz="3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30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91"/>
          <a:stretch/>
        </p:blipFill>
        <p:spPr>
          <a:xfrm>
            <a:off x="-6838" y="2361415"/>
            <a:ext cx="9150838" cy="2782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>
            <a:spLocks noGrp="1"/>
          </p:cNvSpPr>
          <p:nvPr>
            <p:ph type="title"/>
          </p:nvPr>
        </p:nvSpPr>
        <p:spPr>
          <a:xfrm>
            <a:off x="410066" y="31916"/>
            <a:ext cx="7945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body" idx="1"/>
          </p:nvPr>
        </p:nvSpPr>
        <p:spPr>
          <a:xfrm>
            <a:off x="469323" y="1274455"/>
            <a:ext cx="7886700" cy="3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>
            <a:spLocks noGrp="1"/>
          </p:cNvSpPr>
          <p:nvPr>
            <p:ph type="title"/>
          </p:nvPr>
        </p:nvSpPr>
        <p:spPr>
          <a:xfrm>
            <a:off x="410066" y="31916"/>
            <a:ext cx="7945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body" idx="1"/>
          </p:nvPr>
        </p:nvSpPr>
        <p:spPr>
          <a:xfrm>
            <a:off x="469323" y="1274455"/>
            <a:ext cx="7886700" cy="3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>
  <p:cSld name="1_Title and 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400050" y="1103569"/>
            <a:ext cx="78867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3"/>
          <p:cNvSpPr/>
          <p:nvPr/>
        </p:nvSpPr>
        <p:spPr>
          <a:xfrm>
            <a:off x="0" y="61"/>
            <a:ext cx="9144000" cy="790200"/>
          </a:xfrm>
          <a:prstGeom prst="rect">
            <a:avLst/>
          </a:prstGeom>
          <a:solidFill>
            <a:srgbClr val="1C1C1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>
            <a:off x="1927724" y="19820"/>
            <a:ext cx="72162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sz="27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36" y="236483"/>
            <a:ext cx="1816888" cy="31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-1"/>
            <a:ext cx="9144000" cy="78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486650" y="262131"/>
            <a:ext cx="1477000" cy="25851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39694" y="1044913"/>
            <a:ext cx="7886700" cy="3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10066" y="31916"/>
            <a:ext cx="7945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sz="2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/>
          <p:nvPr/>
        </p:nvSpPr>
        <p:spPr>
          <a:xfrm>
            <a:off x="0" y="-13256"/>
            <a:ext cx="9144000" cy="51567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4"/>
          <p:cNvSpPr txBox="1"/>
          <p:nvPr/>
        </p:nvSpPr>
        <p:spPr>
          <a:xfrm>
            <a:off x="1938932" y="352924"/>
            <a:ext cx="5361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81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100-Day Goal template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4"/>
          <p:cNvSpPr txBox="1"/>
          <p:nvPr/>
        </p:nvSpPr>
        <p:spPr>
          <a:xfrm>
            <a:off x="545063" y="1572571"/>
            <a:ext cx="8053800" cy="3065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9" name="Google Shape;159;p34"/>
          <p:cNvSpPr txBox="1"/>
          <p:nvPr/>
        </p:nvSpPr>
        <p:spPr>
          <a:xfrm>
            <a:off x="1668825" y="1899413"/>
            <a:ext cx="5982000" cy="1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Team coach note</a:t>
            </a:r>
            <a:endParaRPr sz="21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Choose from the templates in the next slides, the ones that is relevant to your challenge and write them on a flipchart leaving gaps where the team will add numbers.</a:t>
            </a:r>
            <a:endParaRPr sz="800"/>
          </a:p>
        </p:txBody>
      </p:sp>
      <p:pic>
        <p:nvPicPr>
          <p:cNvPr id="160" name="Google Shape;160;p34" descr="Hands holding a puzzle piec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802" y="67266"/>
            <a:ext cx="1581130" cy="155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/>
          <p:nvPr/>
        </p:nvSpPr>
        <p:spPr>
          <a:xfrm>
            <a:off x="249387" y="1879275"/>
            <a:ext cx="2677500" cy="3062100"/>
          </a:xfrm>
          <a:prstGeom prst="foldedCorner">
            <a:avLst>
              <a:gd name="adj" fmla="val 16667"/>
            </a:avLst>
          </a:prstGeom>
          <a:solidFill>
            <a:srgbClr val="6AC5E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35"/>
          <p:cNvSpPr/>
          <p:nvPr/>
        </p:nvSpPr>
        <p:spPr>
          <a:xfrm>
            <a:off x="3241823" y="1879275"/>
            <a:ext cx="2677500" cy="3062100"/>
          </a:xfrm>
          <a:prstGeom prst="foldedCorner">
            <a:avLst>
              <a:gd name="adj" fmla="val 16667"/>
            </a:avLst>
          </a:prstGeom>
          <a:solidFill>
            <a:srgbClr val="9AD8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35"/>
          <p:cNvSpPr/>
          <p:nvPr/>
        </p:nvSpPr>
        <p:spPr>
          <a:xfrm>
            <a:off x="6177059" y="1879275"/>
            <a:ext cx="2677500" cy="3062100"/>
          </a:xfrm>
          <a:prstGeom prst="foldedCorner">
            <a:avLst>
              <a:gd name="adj" fmla="val 16667"/>
            </a:avLst>
          </a:prstGeom>
          <a:solidFill>
            <a:srgbClr val="CCE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35"/>
          <p:cNvSpPr txBox="1">
            <a:spLocks noGrp="1"/>
          </p:cNvSpPr>
          <p:nvPr>
            <p:ph type="title"/>
          </p:nvPr>
        </p:nvSpPr>
        <p:spPr>
          <a:xfrm>
            <a:off x="249387" y="3343"/>
            <a:ext cx="70296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25" tIns="53025" rIns="53025" bIns="530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A71728"/>
              </a:buClr>
              <a:buSzPts val="700"/>
              <a:buNone/>
            </a:pPr>
            <a:r>
              <a:rPr lang="en-GB"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Goal Templates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Google Shape;169;p35"/>
          <p:cNvSpPr txBox="1"/>
          <p:nvPr/>
        </p:nvSpPr>
        <p:spPr>
          <a:xfrm>
            <a:off x="300799" y="1964194"/>
            <a:ext cx="25284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Reduce the backlog of </a:t>
            </a: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 Domestic violence Protection orders or Maintenance or Divorce or Sexual offence)</a:t>
            </a: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cases that is older than (30/60/90) days from the _____ (currently) to ____, in 100-Days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35"/>
          <p:cNvSpPr txBox="1"/>
          <p:nvPr/>
        </p:nvSpPr>
        <p:spPr>
          <a:xfrm>
            <a:off x="222324" y="973296"/>
            <a:ext cx="2832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backlog exist</a:t>
            </a:r>
            <a:endParaRPr sz="1100"/>
          </a:p>
        </p:txBody>
      </p:sp>
      <p:sp>
        <p:nvSpPr>
          <p:cNvPr id="171" name="Google Shape;171;p35"/>
          <p:cNvSpPr txBox="1"/>
          <p:nvPr/>
        </p:nvSpPr>
        <p:spPr>
          <a:xfrm>
            <a:off x="3308492" y="1964194"/>
            <a:ext cx="26109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Within the next 100-days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increase the finalisation rate of </a:t>
            </a:r>
            <a:r>
              <a:rPr lang="en-GB" sz="14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(Domestic violence Protection orders or Maintenance or Divorce or Sexual offence) </a:t>
            </a: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case from ____ per week to ____ per week.</a:t>
            </a:r>
            <a:endParaRPr sz="1100"/>
          </a:p>
        </p:txBody>
      </p:sp>
      <p:sp>
        <p:nvSpPr>
          <p:cNvPr id="172" name="Google Shape;172;p35"/>
          <p:cNvSpPr txBox="1"/>
          <p:nvPr/>
        </p:nvSpPr>
        <p:spPr>
          <a:xfrm>
            <a:off x="6268669" y="1964194"/>
            <a:ext cx="2586000" cy="25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the next 100-days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increase the online application for Domestic Violence protection orders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 ____ per week to ___ per week.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the next 100-days,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increase the number of virtual hearings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 ____ per week to ___ per week.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" name="Google Shape;173;p35"/>
          <p:cNvSpPr txBox="1"/>
          <p:nvPr/>
        </p:nvSpPr>
        <p:spPr>
          <a:xfrm>
            <a:off x="6034401" y="965831"/>
            <a:ext cx="2988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Introducing new t</a:t>
            </a:r>
            <a:r>
              <a:rPr lang="en-GB" sz="18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echnology </a:t>
            </a:r>
            <a:endParaRPr sz="1100"/>
          </a:p>
        </p:txBody>
      </p:sp>
      <p:sp>
        <p:nvSpPr>
          <p:cNvPr id="174" name="Google Shape;174;p35"/>
          <p:cNvSpPr txBox="1"/>
          <p:nvPr/>
        </p:nvSpPr>
        <p:spPr>
          <a:xfrm>
            <a:off x="3308492" y="973296"/>
            <a:ext cx="261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If no or little backlog</a:t>
            </a:r>
            <a:endParaRPr sz="1100"/>
          </a:p>
        </p:txBody>
      </p:sp>
      <p:sp>
        <p:nvSpPr>
          <p:cNvPr id="175" name="Google Shape;175;p35"/>
          <p:cNvSpPr/>
          <p:nvPr/>
        </p:nvSpPr>
        <p:spPr>
          <a:xfrm>
            <a:off x="6970725" y="36215"/>
            <a:ext cx="2173200" cy="73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5"/>
          <p:cNvSpPr txBox="1"/>
          <p:nvPr/>
        </p:nvSpPr>
        <p:spPr>
          <a:xfrm>
            <a:off x="7224560" y="209394"/>
            <a:ext cx="206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Courts</a:t>
            </a:r>
            <a:endParaRPr sz="2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7" name="Google Shape;177;p35" descr="A blue building with a flag on top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6932" y="-60130"/>
            <a:ext cx="940179" cy="929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/>
          <p:nvPr/>
        </p:nvSpPr>
        <p:spPr>
          <a:xfrm>
            <a:off x="6970725" y="36215"/>
            <a:ext cx="2173200" cy="73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6"/>
          <p:cNvSpPr/>
          <p:nvPr/>
        </p:nvSpPr>
        <p:spPr>
          <a:xfrm>
            <a:off x="926721" y="1808537"/>
            <a:ext cx="3374400" cy="3062100"/>
          </a:xfrm>
          <a:prstGeom prst="foldedCorner">
            <a:avLst>
              <a:gd name="adj" fmla="val 16667"/>
            </a:avLst>
          </a:prstGeom>
          <a:solidFill>
            <a:srgbClr val="A9D97B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p36"/>
          <p:cNvSpPr/>
          <p:nvPr/>
        </p:nvSpPr>
        <p:spPr>
          <a:xfrm>
            <a:off x="4864480" y="1808537"/>
            <a:ext cx="3489000" cy="3062100"/>
          </a:xfrm>
          <a:prstGeom prst="foldedCorner">
            <a:avLst>
              <a:gd name="adj" fmla="val 16667"/>
            </a:avLst>
          </a:prstGeom>
          <a:solidFill>
            <a:srgbClr val="C5E6A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5" name="Google Shape;185;p36"/>
          <p:cNvSpPr txBox="1">
            <a:spLocks noGrp="1"/>
          </p:cNvSpPr>
          <p:nvPr>
            <p:ph type="title"/>
          </p:nvPr>
        </p:nvSpPr>
        <p:spPr>
          <a:xfrm>
            <a:off x="262473" y="8741"/>
            <a:ext cx="70296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25" tIns="53025" rIns="53025" bIns="530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A71728"/>
              </a:buClr>
              <a:buSzPts val="700"/>
              <a:buNone/>
            </a:pPr>
            <a:r>
              <a:rPr lang="en-GB"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Goal Templates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6" name="Google Shape;186;p36"/>
          <p:cNvSpPr txBox="1"/>
          <p:nvPr/>
        </p:nvSpPr>
        <p:spPr>
          <a:xfrm>
            <a:off x="978133" y="1893456"/>
            <a:ext cx="31416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100-Days we will increase the number of survivors who come forward and report GBV experiences/bullying from </a:t>
            </a:r>
            <a:r>
              <a:rPr lang="en-GB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____</a:t>
            </a: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of (WEEKLY OR MONTHLY) reports to </a:t>
            </a:r>
            <a:r>
              <a:rPr lang="en-GB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____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100 days, </a:t>
            </a:r>
            <a:r>
              <a:rPr lang="en-GB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____</a:t>
            </a: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of children sign up to sport and culture programmes</a:t>
            </a: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Within 100 days, have </a:t>
            </a:r>
            <a:r>
              <a:rPr lang="en-GB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____</a:t>
            </a: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of people sign-up to a social media campaign with a video committing to speak-up when someone witnesses (HARASSMENT OR BULLYING OR GBV INCIDENTS)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7" name="Google Shape;187;p36"/>
          <p:cNvSpPr txBox="1"/>
          <p:nvPr/>
        </p:nvSpPr>
        <p:spPr>
          <a:xfrm>
            <a:off x="899658" y="902558"/>
            <a:ext cx="34014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Break the Silence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no reporting system is in place or people are not aware of it </a:t>
            </a:r>
            <a:endParaRPr sz="1100"/>
          </a:p>
        </p:txBody>
      </p:sp>
      <p:sp>
        <p:nvSpPr>
          <p:cNvPr id="188" name="Google Shape;188;p36"/>
          <p:cNvSpPr txBox="1"/>
          <p:nvPr/>
        </p:nvSpPr>
        <p:spPr>
          <a:xfrm>
            <a:off x="4931150" y="1893456"/>
            <a:ext cx="32349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next 100 days, we will increase the number of survivors who receive crisis and post-crisis care services b</a:t>
            </a:r>
            <a:r>
              <a:rPr lang="en-GB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 ____%.</a:t>
            </a: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the last month of the 100-Day Challenge, all survivors who go through the referral network system will receive at least ____  support services within _____ week(s) from reporting a GBVF incident.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Within 100 days, increase the number of survivors who access healing support services as part of the post-crisis response from </a:t>
            </a:r>
            <a:r>
              <a:rPr lang="en-GB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____</a:t>
            </a: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to </a:t>
            </a:r>
            <a:r>
              <a:rPr lang="en-GB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____ </a:t>
            </a: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 week. </a:t>
            </a:r>
            <a:endParaRPr sz="1100"/>
          </a:p>
        </p:txBody>
      </p:sp>
      <p:sp>
        <p:nvSpPr>
          <p:cNvPr id="189" name="Google Shape;189;p36"/>
          <p:cNvSpPr txBox="1"/>
          <p:nvPr/>
        </p:nvSpPr>
        <p:spPr>
          <a:xfrm>
            <a:off x="6514030" y="165638"/>
            <a:ext cx="2867361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Municipalities (1) </a:t>
            </a:r>
            <a:endParaRPr sz="2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36"/>
          <p:cNvSpPr txBox="1"/>
          <p:nvPr/>
        </p:nvSpPr>
        <p:spPr>
          <a:xfrm>
            <a:off x="4931150" y="902558"/>
            <a:ext cx="3401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Heal the Wounds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If a reporting system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is already in place</a:t>
            </a:r>
            <a:endParaRPr sz="1100"/>
          </a:p>
        </p:txBody>
      </p:sp>
      <p:pic>
        <p:nvPicPr>
          <p:cNvPr id="191" name="Google Shape;191;p36" descr="A green house with a flag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6384" y="-62778"/>
            <a:ext cx="940180" cy="93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/>
          <p:nvPr/>
        </p:nvSpPr>
        <p:spPr>
          <a:xfrm>
            <a:off x="6970725" y="36215"/>
            <a:ext cx="2173200" cy="73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7"/>
          <p:cNvSpPr/>
          <p:nvPr/>
        </p:nvSpPr>
        <p:spPr>
          <a:xfrm>
            <a:off x="926721" y="1808537"/>
            <a:ext cx="3374400" cy="3062100"/>
          </a:xfrm>
          <a:prstGeom prst="foldedCorner">
            <a:avLst>
              <a:gd name="adj" fmla="val 16667"/>
            </a:avLst>
          </a:prstGeom>
          <a:solidFill>
            <a:srgbClr val="C5E6A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98;p37"/>
          <p:cNvSpPr/>
          <p:nvPr/>
        </p:nvSpPr>
        <p:spPr>
          <a:xfrm>
            <a:off x="4864480" y="1808537"/>
            <a:ext cx="3489000" cy="3062100"/>
          </a:xfrm>
          <a:prstGeom prst="foldedCorner">
            <a:avLst>
              <a:gd name="adj" fmla="val 16667"/>
            </a:avLst>
          </a:prstGeom>
          <a:solidFill>
            <a:srgbClr val="E1F2D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xfrm>
            <a:off x="273142" y="14269"/>
            <a:ext cx="70296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25" tIns="53025" rIns="53025" bIns="530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A71728"/>
              </a:buClr>
              <a:buSzPts val="700"/>
              <a:buNone/>
            </a:pPr>
            <a:r>
              <a:rPr lang="en-GB"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Goal Templates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37"/>
          <p:cNvSpPr txBox="1"/>
          <p:nvPr/>
        </p:nvSpPr>
        <p:spPr>
          <a:xfrm>
            <a:off x="978133" y="1893456"/>
            <a:ext cx="31416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Create ___   (NEW or TEMPORARY) safe houses within 100 days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next 100 days, we will house ___  % more survivors in shelters or safe spaces than the 6 months prior.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Reduce the incidence of GBVF incidents occurring in “hot zones” (WARDS NAMES) by ___ % compared to the 6 months prior.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37"/>
          <p:cNvSpPr txBox="1"/>
          <p:nvPr/>
        </p:nvSpPr>
        <p:spPr>
          <a:xfrm>
            <a:off x="639603" y="902558"/>
            <a:ext cx="38184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Safe Spaces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shortage of GBVF shelters or immediate support centres or existence of GBV Hotspots</a:t>
            </a:r>
            <a:endParaRPr sz="1100"/>
          </a:p>
        </p:txBody>
      </p:sp>
      <p:sp>
        <p:nvSpPr>
          <p:cNvPr id="202" name="Google Shape;202;p37"/>
          <p:cNvSpPr txBox="1"/>
          <p:nvPr/>
        </p:nvSpPr>
        <p:spPr>
          <a:xfrm>
            <a:off x="4931150" y="1893456"/>
            <a:ext cx="32349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next 100 days, register ___ of new women-owned business, with ___ % of them having received orders for work.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Increase the procurement from women-owned businesses from ___ municipal departments by ___ % compared to the 100 days before the Challenge.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Within 100 days, increase the number of garnish orders for maintenance defaulters placed on the municipality payroll by ___ % compared to the 6 months prior.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37"/>
          <p:cNvSpPr txBox="1"/>
          <p:nvPr/>
        </p:nvSpPr>
        <p:spPr>
          <a:xfrm>
            <a:off x="6471149" y="165638"/>
            <a:ext cx="2919035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Municipalities (2) </a:t>
            </a:r>
            <a:endParaRPr sz="2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37"/>
          <p:cNvSpPr txBox="1"/>
          <p:nvPr/>
        </p:nvSpPr>
        <p:spPr>
          <a:xfrm>
            <a:off x="4931150" y="902558"/>
            <a:ext cx="331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Economic power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If procurement from Women-owned businesses is lacking</a:t>
            </a:r>
            <a:endParaRPr sz="1100"/>
          </a:p>
        </p:txBody>
      </p:sp>
      <p:pic>
        <p:nvPicPr>
          <p:cNvPr id="205" name="Google Shape;205;p37" descr="A green house with a flag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009" y="-71000"/>
            <a:ext cx="940180" cy="93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/>
          <p:nvPr/>
        </p:nvSpPr>
        <p:spPr>
          <a:xfrm>
            <a:off x="6970725" y="36215"/>
            <a:ext cx="2173200" cy="73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8"/>
          <p:cNvSpPr/>
          <p:nvPr/>
        </p:nvSpPr>
        <p:spPr>
          <a:xfrm>
            <a:off x="249387" y="1879275"/>
            <a:ext cx="2677500" cy="3062100"/>
          </a:xfrm>
          <a:prstGeom prst="foldedCorner">
            <a:avLst>
              <a:gd name="adj" fmla="val 16667"/>
            </a:avLst>
          </a:prstGeom>
          <a:solidFill>
            <a:srgbClr val="F2A07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2" name="Google Shape;212;p38"/>
          <p:cNvSpPr/>
          <p:nvPr/>
        </p:nvSpPr>
        <p:spPr>
          <a:xfrm>
            <a:off x="3241823" y="1879275"/>
            <a:ext cx="2677500" cy="3062100"/>
          </a:xfrm>
          <a:prstGeom prst="foldedCorner">
            <a:avLst>
              <a:gd name="adj" fmla="val 16667"/>
            </a:avLst>
          </a:prstGeom>
          <a:solidFill>
            <a:srgbClr val="F6C0AA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38"/>
          <p:cNvSpPr/>
          <p:nvPr/>
        </p:nvSpPr>
        <p:spPr>
          <a:xfrm>
            <a:off x="6177059" y="1879275"/>
            <a:ext cx="2677500" cy="3062100"/>
          </a:xfrm>
          <a:prstGeom prst="foldedCorner">
            <a:avLst>
              <a:gd name="adj" fmla="val 16667"/>
            </a:avLst>
          </a:prstGeom>
          <a:solidFill>
            <a:srgbClr val="FADFD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300799" y="23906"/>
            <a:ext cx="70296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25" tIns="53025" rIns="53025" bIns="530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A71728"/>
              </a:buClr>
              <a:buSzPts val="700"/>
              <a:buNone/>
            </a:pPr>
            <a:r>
              <a:rPr lang="en-GB"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Goal Templates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38"/>
          <p:cNvSpPr txBox="1"/>
          <p:nvPr/>
        </p:nvSpPr>
        <p:spPr>
          <a:xfrm>
            <a:off x="300799" y="1964194"/>
            <a:ext cx="25284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100 days, we will increase the number of survivors who come forward and report GBV experiences from 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 (per week or month)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 ___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OR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last month of our 100 days, reporting of GBVF incidents will increase by 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%, compared to the first month.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38"/>
          <p:cNvSpPr txBox="1"/>
          <p:nvPr/>
        </p:nvSpPr>
        <p:spPr>
          <a:xfrm>
            <a:off x="222324" y="973296"/>
            <a:ext cx="2832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Break the Silence</a:t>
            </a:r>
            <a:endParaRPr sz="14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no reporting system is in place or people are not aware of it </a:t>
            </a: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3308492" y="1964194"/>
            <a:ext cx="26109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next 100 days, we will have _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 times 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number of survivors (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OFF AND /OR ON-CAMPUS)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who receive crisis and post-crisis care services, as the past 100 days.</a:t>
            </a: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the last month of the 100-Day Challenge, all survivors who go through the referral network system will receive at least ____ support services within 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 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week(s  from reporting a GBVF incident.</a:t>
            </a: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8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Within 100 days, increase the number of survivors who access healing support services as part of the post-crisis response from ___ 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 ___ 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 week. </a:t>
            </a: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6268669" y="1964194"/>
            <a:ext cx="2528400" cy="25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100 days, we will Increase the accused the percentage of perpetrators who go through our internal disciplinary processes and external procedures in court from ___ (percent last year) to ____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100" b="0" i="1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100 days, all cases brought before the disciplinary committee will be resolved within at most 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days of initiation following the approved protocols, and ___ % of these will be rated by the person filing them as “being handled in a satisfactory manner”</a:t>
            </a: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p38"/>
          <p:cNvSpPr txBox="1"/>
          <p:nvPr/>
        </p:nvSpPr>
        <p:spPr>
          <a:xfrm>
            <a:off x="6034401" y="965831"/>
            <a:ext cx="2988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Create Deterrence</a:t>
            </a:r>
            <a:endParaRPr sz="1400" b="1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1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Reporting and support is in place but deterrence needs to improve</a:t>
            </a:r>
            <a:endParaRPr sz="14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0" name="Google Shape;220;p38" descr="A orange square academic cap with tassel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4911" y="-84331"/>
            <a:ext cx="945461" cy="92961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8"/>
          <p:cNvSpPr txBox="1"/>
          <p:nvPr/>
        </p:nvSpPr>
        <p:spPr>
          <a:xfrm>
            <a:off x="7158975" y="-10894"/>
            <a:ext cx="1912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TVETs &amp; Universities</a:t>
            </a:r>
            <a:endParaRPr sz="22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2" name="Google Shape;222;p38"/>
          <p:cNvSpPr txBox="1"/>
          <p:nvPr/>
        </p:nvSpPr>
        <p:spPr>
          <a:xfrm>
            <a:off x="3665138" y="973296"/>
            <a:ext cx="181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Heal the Wounds</a:t>
            </a:r>
            <a:endParaRPr sz="1400" b="1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If a reporting system </a:t>
            </a:r>
            <a:endParaRPr sz="14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is already in place</a:t>
            </a:r>
            <a:endParaRPr sz="1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/>
          <p:nvPr/>
        </p:nvSpPr>
        <p:spPr>
          <a:xfrm>
            <a:off x="3138587" y="1925325"/>
            <a:ext cx="2832600" cy="3062100"/>
          </a:xfrm>
          <a:prstGeom prst="foldedCorner">
            <a:avLst>
              <a:gd name="adj" fmla="val 16667"/>
            </a:avLst>
          </a:prstGeom>
          <a:solidFill>
            <a:srgbClr val="FADFD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228;p39"/>
          <p:cNvSpPr/>
          <p:nvPr/>
        </p:nvSpPr>
        <p:spPr>
          <a:xfrm>
            <a:off x="6220151" y="1925325"/>
            <a:ext cx="2832600" cy="3062100"/>
          </a:xfrm>
          <a:prstGeom prst="foldedCorner">
            <a:avLst>
              <a:gd name="adj" fmla="val 16667"/>
            </a:avLst>
          </a:prstGeom>
          <a:solidFill>
            <a:srgbClr val="C5E6A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229;p39"/>
          <p:cNvSpPr/>
          <p:nvPr/>
        </p:nvSpPr>
        <p:spPr>
          <a:xfrm>
            <a:off x="102600" y="1928075"/>
            <a:ext cx="2787000" cy="3062100"/>
          </a:xfrm>
          <a:prstGeom prst="foldedCorner">
            <a:avLst>
              <a:gd name="adj" fmla="val 16667"/>
            </a:avLst>
          </a:prstGeom>
          <a:solidFill>
            <a:srgbClr val="9AD8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249374" y="15201"/>
            <a:ext cx="47652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25" tIns="53025" rIns="53025" bIns="530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A71728"/>
              </a:buClr>
              <a:buSzPts val="700"/>
              <a:buNone/>
            </a:pPr>
            <a:r>
              <a:rPr lang="en-GB"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100-Day Goal Examples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39"/>
          <p:cNvSpPr txBox="1"/>
          <p:nvPr/>
        </p:nvSpPr>
        <p:spPr>
          <a:xfrm>
            <a:off x="165900" y="2187225"/>
            <a:ext cx="26604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Reduce the </a:t>
            </a:r>
            <a:endParaRPr sz="200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backlog of </a:t>
            </a:r>
            <a:endParaRPr sz="200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000" b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Maintenance cases </a:t>
            </a: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that is older than 60 days from the</a:t>
            </a:r>
            <a:r>
              <a:rPr lang="en-GB" sz="2000" b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650</a:t>
            </a: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to </a:t>
            </a:r>
            <a:r>
              <a:rPr lang="en-GB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50</a:t>
            </a: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100-Days.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232;p39"/>
          <p:cNvSpPr txBox="1"/>
          <p:nvPr/>
        </p:nvSpPr>
        <p:spPr>
          <a:xfrm>
            <a:off x="249374" y="1005559"/>
            <a:ext cx="2832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Backlog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Pillar 3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39"/>
          <p:cNvSpPr/>
          <p:nvPr/>
        </p:nvSpPr>
        <p:spPr>
          <a:xfrm>
            <a:off x="6970725" y="36215"/>
            <a:ext cx="2173200" cy="73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9" descr="A blue building with a flag on top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907" y="864533"/>
            <a:ext cx="940179" cy="929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9"/>
          <p:cNvSpPr txBox="1"/>
          <p:nvPr/>
        </p:nvSpPr>
        <p:spPr>
          <a:xfrm>
            <a:off x="3161375" y="2187225"/>
            <a:ext cx="27870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100 days, we will </a:t>
            </a:r>
            <a:r>
              <a:rPr lang="en-GB" sz="2000" b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increase</a:t>
            </a: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the number of survivors on campus who come forward and </a:t>
            </a:r>
            <a:r>
              <a:rPr lang="en-GB" sz="2000" b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report GBV experiences</a:t>
            </a: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from </a:t>
            </a:r>
            <a:r>
              <a:rPr lang="en-GB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per </a:t>
            </a: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month to </a:t>
            </a:r>
            <a:r>
              <a:rPr lang="en-GB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 per week.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39"/>
          <p:cNvSpPr txBox="1"/>
          <p:nvPr/>
        </p:nvSpPr>
        <p:spPr>
          <a:xfrm>
            <a:off x="3796700" y="942109"/>
            <a:ext cx="20805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9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Break the Silence</a:t>
            </a:r>
            <a:endParaRPr sz="19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Pillar 2 &amp; 4</a:t>
            </a:r>
            <a:endParaRPr sz="16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7" name="Google Shape;237;p39" descr="A orange square academic cap with tassel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9036" y="901519"/>
            <a:ext cx="945461" cy="929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9"/>
          <p:cNvSpPr txBox="1"/>
          <p:nvPr/>
        </p:nvSpPr>
        <p:spPr>
          <a:xfrm>
            <a:off x="6220150" y="2187225"/>
            <a:ext cx="28326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next 100 days, </a:t>
            </a:r>
            <a:r>
              <a:rPr lang="en-GB" sz="2000" b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register</a:t>
            </a: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100</a:t>
            </a: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new </a:t>
            </a:r>
            <a:r>
              <a:rPr lang="en-GB" sz="2000" b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women-owned business,</a:t>
            </a: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with </a:t>
            </a:r>
            <a:r>
              <a:rPr lang="en-GB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10</a:t>
            </a: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% of them having </a:t>
            </a:r>
            <a:r>
              <a:rPr lang="en-GB" sz="2000" b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received orders</a:t>
            </a:r>
            <a:r>
              <a:rPr lang="en-GB" sz="200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for work by the end of the 100 </a:t>
            </a:r>
            <a:r>
              <a:rPr lang="en-GB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days.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00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9" name="Google Shape;239;p39"/>
          <p:cNvSpPr txBox="1"/>
          <p:nvPr/>
        </p:nvSpPr>
        <p:spPr>
          <a:xfrm>
            <a:off x="6795250" y="942100"/>
            <a:ext cx="22575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9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Economic </a:t>
            </a:r>
            <a:endParaRPr sz="1900" b="1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9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power</a:t>
            </a:r>
            <a:endParaRPr sz="19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Pillar 5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0" name="Google Shape;240;p39" descr="A green house with a flag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7459" y="898875"/>
            <a:ext cx="940180" cy="93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Microsoft Macintosh PowerPoint</Application>
  <PresentationFormat>On-screen Show (16:9)</PresentationFormat>
  <Paragraphs>97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</vt:lpstr>
      <vt:lpstr>Calibri</vt:lpstr>
      <vt:lpstr>Raleway</vt:lpstr>
      <vt:lpstr>Simple Light</vt:lpstr>
      <vt:lpstr>Office Theme</vt:lpstr>
      <vt:lpstr>PowerPoint Presentation</vt:lpstr>
      <vt:lpstr>Our Goal Templates</vt:lpstr>
      <vt:lpstr>Our Goal Templates</vt:lpstr>
      <vt:lpstr>Our Goal Templates</vt:lpstr>
      <vt:lpstr>Our Goal Templates</vt:lpstr>
      <vt:lpstr>100-Day Goal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Alrien van der Walt</cp:lastModifiedBy>
  <cp:revision>1</cp:revision>
  <dcterms:modified xsi:type="dcterms:W3CDTF">2025-02-20T14:00:28Z</dcterms:modified>
</cp:coreProperties>
</file>