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Architects Daughter" pitchFamily="2" charset="0"/>
      <p:regular r:id="rId28"/>
    </p:embeddedFont>
    <p:embeddedFont>
      <p:font typeface="Avenir" panose="02000503020000020003" pitchFamily="2" charset="0"/>
      <p:regular r:id="rId29"/>
      <p:italic r:id="rId30"/>
    </p:embeddedFont>
    <p:embeddedFont>
      <p:font typeface="Helvetica Neue" panose="02000503000000020004" pitchFamily="2" charset="0"/>
      <p:regular r:id="rId31"/>
      <p:bold r:id="rId32"/>
      <p:italic r:id="rId33"/>
      <p:boldItalic r:id="rId34"/>
    </p:embeddedFont>
    <p:embeddedFont>
      <p:font typeface="Raleway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6L9bSPayS06GkPiyr/3cbLO/6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d8e9d0f46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2fd8e9d0f46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fd8e9d0f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g2fd8e9d0f46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c5905505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g30c59055050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c8a1447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g30c8a144703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fd8e9d0f4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g2fd8e9d0f46_0_1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c8a14470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0c8a14470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d8e9d0f4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g2fd8e9d0f46_0_3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c8a144703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30c8a14470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fd8e9d0f46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g2fd8e9d0f46_0_4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fd8e9d0f46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g2fd8e9d0f46_0_4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fd8e9d0f46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g2fd8e9d0f46_0_4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d8e9d0f46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Google Shape;500;g2fd8e9d0f46_0_4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fd8e9d0f46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g2fd8e9d0f46_0_5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0c8a14470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g30c8a144703_0_3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0c8a14470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0c8a144703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30c8a144703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d8e9d0f46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fd8e9d0f46_0_6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fd8e9d0f46_0_6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3" name="Google Shape;103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4" name="Google Shape;104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0c8a144703_0_18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0c8a144703_0_184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0c8a144703_0_184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30c8a144703_0_18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0c8a144703_0_18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0c8a144703_0_18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c8a144703_0_191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30c8a144703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0c8a144703_0_191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30c8a144703_0_19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5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c8a144703_0_19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c8a144703_0_19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0c8a144703_0_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0c8a144703_0_195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0c8a144703_0_195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0c8a144703_0_19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0c8a144703_0_195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30c8a144703_0_195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0c8a144703_0_20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0c8a144703_0_205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0c8a144703_0_205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0c8a144703_0_205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c8a144703_0_210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0c8a144703_0_210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g30c8a144703_0_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0c8a144703_0_214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1999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0c8a144703_0_214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0c8a144703_0_214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">
  <p:cSld name="Content 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30c8a144703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0c8a144703_0_21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0c8a144703_0_21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Content 5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0c8a144703_0_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1999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c8a144703_0_222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0c8a144703_0_222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c8a144703_0_226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0c8a144703_0_226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0c8a144703_0_226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0c8a144703_0_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0c8a144703_0_2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0c8a144703_0_2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0c8a144703_0_234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0c8a144703_0_234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8a144703_0_2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0c8a144703_0_237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g30c8a144703_0_237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0c8a144703_0_241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0c8a144703_0_2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30c8a144703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c8a144703_0_241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/>
          </a:p>
        </p:txBody>
      </p:sp>
      <p:pic>
        <p:nvPicPr>
          <p:cNvPr id="175" name="Google Shape;175;g30c8a144703_0_241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0c8a144703_0_247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0c8a144703_0_24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30c8a144703_0_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0c8a144703_0_247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/>
          </a:p>
        </p:txBody>
      </p:sp>
      <p:pic>
        <p:nvPicPr>
          <p:cNvPr id="181" name="Google Shape;181;g30c8a144703_0_247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c8a144703_0_253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0c8a144703_0_25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0c8a144703_0_25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0c8a144703_0_25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0c8a144703_0_253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g30c8a144703_0_253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0c8a144703_0_253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slide">
  <p:cSld name="Black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c8a144703_0_2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c8a144703_0_176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30c8a144703_0_17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0c8a144703_0_176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30c8a144703_0_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30c8a144703_0_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30c8a144703_0_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g30c8a144703_0_176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N9g1ULBLGdoipmfKgOyJcVPNBbsnRRt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-p2KoJisANQEGk6oP7UdTC_Wj0miAI7T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>
            <a:spLocks noGrp="1"/>
          </p:cNvSpPr>
          <p:nvPr>
            <p:ph type="ctrTitle"/>
          </p:nvPr>
        </p:nvSpPr>
        <p:spPr>
          <a:xfrm>
            <a:off x="744825" y="5173375"/>
            <a:ext cx="8116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FFFFFF"/>
                </a:solidFill>
              </a:rPr>
              <a:t>GBVF Maturity 30-Day Challenge</a:t>
            </a: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</a:rPr>
              <a:t>Lift-off Workshop</a:t>
            </a:r>
            <a:endParaRPr sz="4800"/>
          </a:p>
        </p:txBody>
      </p:sp>
      <p:sp>
        <p:nvSpPr>
          <p:cNvPr id="197" name="Google Shape;197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4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d8e9d0f46_0_664"/>
          <p:cNvSpPr/>
          <p:nvPr/>
        </p:nvSpPr>
        <p:spPr>
          <a:xfrm>
            <a:off x="0" y="1073400"/>
            <a:ext cx="28281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fd8e9d0f46_0_664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Shaping our 30-Day Goal</a:t>
            </a:r>
            <a:endParaRPr/>
          </a:p>
        </p:txBody>
      </p:sp>
      <p:sp>
        <p:nvSpPr>
          <p:cNvPr id="330" name="Google Shape;330;g2fd8e9d0f46_0_664"/>
          <p:cNvSpPr txBox="1"/>
          <p:nvPr/>
        </p:nvSpPr>
        <p:spPr>
          <a:xfrm>
            <a:off x="277792" y="3683112"/>
            <a:ext cx="2272500" cy="27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makes a good 30 day goal?</a:t>
            </a:r>
            <a:endParaRPr sz="3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g2fd8e9d0f46_0_664"/>
          <p:cNvSpPr/>
          <p:nvPr/>
        </p:nvSpPr>
        <p:spPr>
          <a:xfrm>
            <a:off x="528867" y="17746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fd8e9d0f46_0_664" descr="A white magnifying glass with a arr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21" y="2156620"/>
            <a:ext cx="823264" cy="8207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fd8e9d0f46_0_664"/>
          <p:cNvSpPr txBox="1"/>
          <p:nvPr/>
        </p:nvSpPr>
        <p:spPr>
          <a:xfrm>
            <a:off x="3215225" y="1837625"/>
            <a:ext cx="86382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546100" marR="0" lvl="0" indent="-469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Raleway"/>
              <a:buChar char="●"/>
            </a:pPr>
            <a:r>
              <a:rPr lang="en-GB" sz="2600" b="0" i="0" u="none" strike="noStrike" cap="none">
                <a:solidFill>
                  <a:srgbClr val="525554"/>
                </a:solidFill>
                <a:latin typeface="Raleway"/>
                <a:ea typeface="Raleway"/>
                <a:cs typeface="Raleway"/>
                <a:sym typeface="Raleway"/>
              </a:rPr>
              <a:t>OUTCOME - Visible &amp; Tangible benefit to “customers” </a:t>
            </a:r>
            <a:endParaRPr sz="1700"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469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Raleway"/>
              <a:buChar char="●"/>
            </a:pPr>
            <a:r>
              <a:rPr lang="en-GB" sz="2600" b="0" i="0" u="none" strike="noStrike" cap="none">
                <a:solidFill>
                  <a:srgbClr val="525554"/>
                </a:solidFill>
                <a:latin typeface="Raleway"/>
                <a:ea typeface="Raleway"/>
                <a:cs typeface="Raleway"/>
                <a:sym typeface="Raleway"/>
              </a:rPr>
              <a:t>“WOW” factor – highly visible</a:t>
            </a:r>
            <a:endParaRPr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469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Raleway"/>
              <a:buChar char="●"/>
            </a:pPr>
            <a:r>
              <a:rPr lang="en-GB" sz="2600" b="0" i="0" u="none" strike="noStrike" cap="none">
                <a:solidFill>
                  <a:srgbClr val="525554"/>
                </a:solidFill>
                <a:latin typeface="Raleway"/>
                <a:ea typeface="Raleway"/>
                <a:cs typeface="Raleway"/>
                <a:sym typeface="Raleway"/>
              </a:rPr>
              <a:t>EASY to MEASURE – frequently and cheaply</a:t>
            </a:r>
            <a:endParaRPr sz="1700"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469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Raleway"/>
              <a:buChar char="●"/>
            </a:pPr>
            <a:r>
              <a:rPr lang="en-GB" sz="2600" b="0" i="0" u="none" strike="noStrike" cap="none">
                <a:solidFill>
                  <a:srgbClr val="525554"/>
                </a:solidFill>
                <a:latin typeface="Raleway"/>
                <a:ea typeface="Raleway"/>
                <a:cs typeface="Raleway"/>
                <a:sym typeface="Raleway"/>
              </a:rPr>
              <a:t>EASY to UNDERSTAND – Grandmother understands &amp; newspaper headline</a:t>
            </a:r>
            <a:endParaRPr sz="2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469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Raleway"/>
              <a:buChar char="●"/>
            </a:pPr>
            <a:r>
              <a:rPr lang="en-GB" sz="2600" b="0" i="0" u="none" strike="noStrike" cap="none">
                <a:solidFill>
                  <a:srgbClr val="525554"/>
                </a:solidFill>
                <a:latin typeface="Raleway"/>
                <a:ea typeface="Raleway"/>
                <a:cs typeface="Raleway"/>
                <a:sym typeface="Raleway"/>
              </a:rPr>
              <a:t>Fully OWNED by the team</a:t>
            </a:r>
            <a:endParaRPr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fd8e9d0f46_0_1"/>
          <p:cNvSpPr/>
          <p:nvPr/>
        </p:nvSpPr>
        <p:spPr>
          <a:xfrm>
            <a:off x="7480900" y="1070400"/>
            <a:ext cx="4711200" cy="57876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fd8e9d0f46_0_1"/>
          <p:cNvSpPr txBox="1"/>
          <p:nvPr/>
        </p:nvSpPr>
        <p:spPr>
          <a:xfrm>
            <a:off x="1405900" y="1624967"/>
            <a:ext cx="5079300" cy="4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  </a:t>
            </a:r>
            <a:r>
              <a:rPr lang="en-GB" sz="2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= Strategic</a:t>
            </a: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en-GB" sz="2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= Measurable</a:t>
            </a: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U</a:t>
            </a:r>
            <a:r>
              <a:rPr lang="en-GB" sz="2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Unreasonable</a:t>
            </a: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GB" sz="2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Results-Oriented</a:t>
            </a: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GB" sz="39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lang="en-GB" sz="2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= Fast</a:t>
            </a: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46100" marR="0" lvl="0" indent="-279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endParaRPr sz="1200" b="0" i="0" u="none" strike="noStrike" cap="none">
              <a:solidFill>
                <a:srgbClr val="52555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0" name="Google Shape;340;g2fd8e9d0f46_0_1"/>
          <p:cNvSpPr txBox="1">
            <a:spLocks noGrp="1"/>
          </p:cNvSpPr>
          <p:nvPr>
            <p:ph type="title"/>
          </p:nvPr>
        </p:nvSpPr>
        <p:spPr>
          <a:xfrm>
            <a:off x="352800" y="66767"/>
            <a:ext cx="9372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SMURF not SMART Goal!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1" name="Google Shape;341;g2fd8e9d0f4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884" y="1772971"/>
            <a:ext cx="3115633" cy="438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c59055050_0_32"/>
          <p:cNvSpPr/>
          <p:nvPr/>
        </p:nvSpPr>
        <p:spPr>
          <a:xfrm>
            <a:off x="118025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B8A1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g30c59055050_0_32"/>
          <p:cNvSpPr/>
          <p:nvPr/>
        </p:nvSpPr>
        <p:spPr>
          <a:xfrm>
            <a:off x="4243407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B641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g30c59055050_0_32"/>
          <p:cNvSpPr/>
          <p:nvPr/>
        </p:nvSpPr>
        <p:spPr>
          <a:xfrm>
            <a:off x="8236079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3412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g30c59055050_0_32"/>
          <p:cNvSpPr txBox="1">
            <a:spLocks noGrp="1"/>
          </p:cNvSpPr>
          <p:nvPr>
            <p:ph type="title"/>
          </p:nvPr>
        </p:nvSpPr>
        <p:spPr>
          <a:xfrm>
            <a:off x="330040" y="28170"/>
            <a:ext cx="9372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Policy g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oal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templates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g30c59055050_0_32"/>
          <p:cNvSpPr txBox="1"/>
          <p:nvPr/>
        </p:nvSpPr>
        <p:spPr>
          <a:xfrm>
            <a:off x="186575" y="2618925"/>
            <a:ext cx="3371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develop a policy/process for __________, and we will get this approved by _____ and by the management team 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g30c59055050_0_32"/>
          <p:cNvSpPr txBox="1"/>
          <p:nvPr/>
        </p:nvSpPr>
        <p:spPr>
          <a:xfrm>
            <a:off x="118025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Creating a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policy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g30c59055050_0_32"/>
          <p:cNvSpPr txBox="1"/>
          <p:nvPr/>
        </p:nvSpPr>
        <p:spPr>
          <a:xfrm>
            <a:off x="4332300" y="2618925"/>
            <a:ext cx="3481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ensure that at least ____%  of staff are aware of the policy about _____________.  We will measure this using “yes/no” text message to all staff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3" name="Google Shape;353;g30c59055050_0_32"/>
          <p:cNvSpPr txBox="1"/>
          <p:nvPr/>
        </p:nvSpPr>
        <p:spPr>
          <a:xfrm>
            <a:off x="4243400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Disseminating an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Existing Policy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g30c59055050_0_32"/>
          <p:cNvSpPr txBox="1"/>
          <p:nvPr/>
        </p:nvSpPr>
        <p:spPr>
          <a:xfrm>
            <a:off x="8358225" y="2618925"/>
            <a:ext cx="3371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During the last ___ weeks of November, ____ % of staff who report a ______ incident will receive _________ support within ____ hours, and a proper investigation will get underway within ____ hours.  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g30c59055050_0_32"/>
          <p:cNvSpPr txBox="1"/>
          <p:nvPr/>
        </p:nvSpPr>
        <p:spPr>
          <a:xfrm>
            <a:off x="8236075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Moving from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policy to action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0c8a144703_0_10"/>
          <p:cNvSpPr/>
          <p:nvPr/>
        </p:nvSpPr>
        <p:spPr>
          <a:xfrm>
            <a:off x="118025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B8A1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Within 30 days, we will increase the number of staff members who file complaints (or speak up about) __________ from ___ per week to ____ per week.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g30c8a144703_0_10"/>
          <p:cNvSpPr/>
          <p:nvPr/>
        </p:nvSpPr>
        <p:spPr>
          <a:xfrm>
            <a:off x="4243407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B641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During the last ___ weeks of November, ____ % of staff who report a ______ incident will receive _________ support within ____ hours, and a proper investigation will get underway within ____ hours.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g30c8a144703_0_10"/>
          <p:cNvSpPr/>
          <p:nvPr/>
        </p:nvSpPr>
        <p:spPr>
          <a:xfrm>
            <a:off x="8236079" y="2505700"/>
            <a:ext cx="3570000" cy="4082700"/>
          </a:xfrm>
          <a:prstGeom prst="foldedCorner">
            <a:avLst>
              <a:gd name="adj" fmla="val 16667"/>
            </a:avLst>
          </a:prstGeom>
          <a:solidFill>
            <a:srgbClr val="F3412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last week of November will be a “GBVF model week”, where we will have ___ incidents of ______.  We will measure this through a yes/no text survey to all staff (asking if they experienced or or observed any type of ________________)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g30c8a144703_0_10"/>
          <p:cNvSpPr txBox="1">
            <a:spLocks noGrp="1"/>
          </p:cNvSpPr>
          <p:nvPr>
            <p:ph type="title"/>
          </p:nvPr>
        </p:nvSpPr>
        <p:spPr>
          <a:xfrm>
            <a:off x="352900" y="18140"/>
            <a:ext cx="9372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Behaviour g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oal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templates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g30c8a144703_0_10"/>
          <p:cNvSpPr txBox="1"/>
          <p:nvPr/>
        </p:nvSpPr>
        <p:spPr>
          <a:xfrm>
            <a:off x="118025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Breaking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silence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g30c8a144703_0_10"/>
          <p:cNvSpPr txBox="1"/>
          <p:nvPr/>
        </p:nvSpPr>
        <p:spPr>
          <a:xfrm>
            <a:off x="4243400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Healing </a:t>
            </a:r>
            <a:endParaRPr sz="2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the wounds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g30c8a144703_0_10"/>
          <p:cNvSpPr txBox="1"/>
          <p:nvPr/>
        </p:nvSpPr>
        <p:spPr>
          <a:xfrm>
            <a:off x="8236075" y="1404700"/>
            <a:ext cx="3570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Changing </a:t>
            </a:r>
            <a:endParaRPr sz="2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culture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d8e9d0f46_0_193"/>
          <p:cNvSpPr/>
          <p:nvPr/>
        </p:nvSpPr>
        <p:spPr>
          <a:xfrm>
            <a:off x="-100" y="5195233"/>
            <a:ext cx="12192000" cy="1662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2" name="Google Shape;372;g2fd8e9d0f46_0_193"/>
          <p:cNvSpPr/>
          <p:nvPr/>
        </p:nvSpPr>
        <p:spPr>
          <a:xfrm>
            <a:off x="-100" y="2467300"/>
            <a:ext cx="12192000" cy="1222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3" name="Google Shape;373;g2fd8e9d0f46_0_193"/>
          <p:cNvSpPr txBox="1">
            <a:spLocks noGrp="1"/>
          </p:cNvSpPr>
          <p:nvPr>
            <p:ph type="body" idx="1"/>
          </p:nvPr>
        </p:nvSpPr>
        <p:spPr>
          <a:xfrm>
            <a:off x="2197600" y="1411500"/>
            <a:ext cx="9816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Compared to this baseline in the GBVF Health Check survey, does the goal feel really “unreasonable”?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g2fd8e9d0f46_0_193"/>
          <p:cNvSpPr txBox="1">
            <a:spLocks noGrp="1"/>
          </p:cNvSpPr>
          <p:nvPr>
            <p:ph type="title"/>
          </p:nvPr>
        </p:nvSpPr>
        <p:spPr>
          <a:xfrm>
            <a:off x="332649" y="65200"/>
            <a:ext cx="92412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Font typeface="Avenir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Refining the goal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5" name="Google Shape;375;g2fd8e9d0f46_0_193" descr="A picture containing graphics, graphic design, clipart, symb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125" y="1411503"/>
            <a:ext cx="839517" cy="7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fd8e9d0f46_0_193"/>
          <p:cNvSpPr txBox="1">
            <a:spLocks noGrp="1"/>
          </p:cNvSpPr>
          <p:nvPr>
            <p:ph type="body" idx="1"/>
          </p:nvPr>
        </p:nvSpPr>
        <p:spPr>
          <a:xfrm>
            <a:off x="2197600" y="2635975"/>
            <a:ext cx="99945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When will we start measuring progress towards the goal and how often will we track the progress?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" name="Google Shape;377;g2fd8e9d0f46_0_193"/>
          <p:cNvSpPr txBox="1">
            <a:spLocks noGrp="1"/>
          </p:cNvSpPr>
          <p:nvPr>
            <p:ph type="body" idx="1"/>
          </p:nvPr>
        </p:nvSpPr>
        <p:spPr>
          <a:xfrm>
            <a:off x="2197600" y="3855075"/>
            <a:ext cx="98163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Is the goal framed as “In 30 days,... OR “Within the last week of the 30 days…?”  OR "During the 30 days after the Challenge..." Which framing is more suitable?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g2fd8e9d0f46_0_193"/>
          <p:cNvSpPr txBox="1">
            <a:spLocks noGrp="1"/>
          </p:cNvSpPr>
          <p:nvPr>
            <p:ph type="body" idx="1"/>
          </p:nvPr>
        </p:nvSpPr>
        <p:spPr>
          <a:xfrm>
            <a:off x="2197600" y="5410100"/>
            <a:ext cx="98163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What are the possible adverse consequences of pursuing this goal? What are ways to ensure that the team mitigates these? 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9" name="Google Shape;379;g2fd8e9d0f46_0_193" descr="A picture containing graphics, graphic design, clipart, symb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037" y="2494733"/>
            <a:ext cx="1079693" cy="9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fd8e9d0f46_0_193" descr="A picture containing graphics, graphic design, clipart, symb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649" y="5267100"/>
            <a:ext cx="1538467" cy="1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fd8e9d0f46_0_193" descr="A picture containing graphics, graphic design, clipart, symb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232" y="3799184"/>
            <a:ext cx="1327302" cy="122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30c8a144703_0_166" descr="A group of colorful cub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926" t="-190" r="34203" b="189"/>
          <a:stretch/>
        </p:blipFill>
        <p:spPr>
          <a:xfrm>
            <a:off x="0" y="1050650"/>
            <a:ext cx="3011200" cy="48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30c8a144703_0_166"/>
          <p:cNvSpPr/>
          <p:nvPr/>
        </p:nvSpPr>
        <p:spPr>
          <a:xfrm>
            <a:off x="0" y="1050650"/>
            <a:ext cx="3036300" cy="57972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0c8a144703_0_166"/>
          <p:cNvSpPr txBox="1">
            <a:spLocks noGrp="1"/>
          </p:cNvSpPr>
          <p:nvPr>
            <p:ph type="title"/>
          </p:nvPr>
        </p:nvSpPr>
        <p:spPr>
          <a:xfrm>
            <a:off x="-1" y="-112423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Team leader election and team agreement</a:t>
            </a:r>
            <a:endParaRPr/>
          </a:p>
        </p:txBody>
      </p:sp>
      <p:sp>
        <p:nvSpPr>
          <p:cNvPr id="389" name="Google Shape;389;g30c8a144703_0_166"/>
          <p:cNvSpPr txBox="1"/>
          <p:nvPr/>
        </p:nvSpPr>
        <p:spPr>
          <a:xfrm>
            <a:off x="268488" y="3614575"/>
            <a:ext cx="2291100" cy="1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leader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g30c8a144703_0_166"/>
          <p:cNvSpPr/>
          <p:nvPr/>
        </p:nvSpPr>
        <p:spPr>
          <a:xfrm>
            <a:off x="540925" y="2145092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30c8a144703_0_166" descr="A group of people in a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673" y="2557303"/>
            <a:ext cx="960743" cy="75995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0c8a144703_0_166"/>
          <p:cNvSpPr txBox="1">
            <a:spLocks noGrp="1"/>
          </p:cNvSpPr>
          <p:nvPr>
            <p:ph type="body" idx="1"/>
          </p:nvPr>
        </p:nvSpPr>
        <p:spPr>
          <a:xfrm>
            <a:off x="3474475" y="1329050"/>
            <a:ext cx="81069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101010"/>
                </a:solidFill>
              </a:rPr>
              <a:t>Role</a:t>
            </a:r>
            <a:endParaRPr sz="2300" b="1">
              <a:solidFill>
                <a:srgbClr val="10101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300"/>
              <a:buFont typeface="Raleway"/>
              <a:buChar char="●"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Helps team members stay organised and focused on the goal.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300"/>
              <a:buFont typeface="Raleway"/>
              <a:buChar char="●"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Coordinates, as needed, with the Mentor 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300"/>
              <a:buFont typeface="Raleway"/>
              <a:buChar char="●"/>
            </a:pPr>
            <a:r>
              <a:rPr lang="en-GB" sz="2300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Leads weekly team meetings</a:t>
            </a:r>
            <a:endParaRPr sz="20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 b="1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g30c8a144703_0_166"/>
          <p:cNvSpPr/>
          <p:nvPr/>
        </p:nvSpPr>
        <p:spPr>
          <a:xfrm>
            <a:off x="0" y="5817500"/>
            <a:ext cx="12192000" cy="1040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2159"/>
              </a:srgbClr>
            </a:outerShdw>
          </a:effectLst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 necessarily the most vocal, but one who can bring team members together</a:t>
            </a: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g30c8a144703_0_166"/>
          <p:cNvSpPr txBox="1">
            <a:spLocks noGrp="1"/>
          </p:cNvSpPr>
          <p:nvPr>
            <p:ph type="body" idx="1"/>
          </p:nvPr>
        </p:nvSpPr>
        <p:spPr>
          <a:xfrm>
            <a:off x="3474475" y="3802650"/>
            <a:ext cx="9016500" cy="1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 b="1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Electing our team leader</a:t>
            </a:r>
            <a:endParaRPr sz="2300" b="1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300"/>
              <a:buFont typeface="Raleway"/>
              <a:buChar char="●"/>
            </a:pPr>
            <a:r>
              <a:rPr lang="en-GB" sz="2300">
                <a:solidFill>
                  <a:srgbClr val="101010"/>
                </a:solidFill>
              </a:rPr>
              <a:t>Submit 1 or 2 names (you can nominate yourself)</a:t>
            </a:r>
            <a:endParaRPr sz="2300">
              <a:solidFill>
                <a:srgbClr val="101010"/>
              </a:solidFill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300"/>
              <a:buFont typeface="Raleway"/>
              <a:buChar char="●"/>
            </a:pPr>
            <a:r>
              <a:rPr lang="en-GB" sz="2300">
                <a:solidFill>
                  <a:srgbClr val="101010"/>
                </a:solidFill>
              </a:rPr>
              <a:t>Let’s vote</a:t>
            </a:r>
            <a:endParaRPr sz="2300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300" b="1">
              <a:solidFill>
                <a:srgbClr val="10101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d8e9d0f46_0_318"/>
          <p:cNvSpPr txBox="1">
            <a:spLocks noGrp="1"/>
          </p:cNvSpPr>
          <p:nvPr>
            <p:ph type="body" idx="1"/>
          </p:nvPr>
        </p:nvSpPr>
        <p:spPr>
          <a:xfrm>
            <a:off x="0" y="1029325"/>
            <a:ext cx="3994200" cy="5828700"/>
          </a:xfrm>
          <a:prstGeom prst="rect">
            <a:avLst/>
          </a:prstGeom>
          <a:solidFill>
            <a:srgbClr val="2C5BA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structure</a:t>
            </a:r>
            <a:endParaRPr sz="2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</a:pPr>
            <a:endParaRPr sz="2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Who will play the role of data geek and storyteller? What other roles do we need?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name do want to call our team, if any?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Who else to invite to join the team?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g2fd8e9d0f46_0_318"/>
          <p:cNvSpPr txBox="1">
            <a:spLocks noGrp="1"/>
          </p:cNvSpPr>
          <p:nvPr>
            <p:ph type="title"/>
          </p:nvPr>
        </p:nvSpPr>
        <p:spPr>
          <a:xfrm>
            <a:off x="261470" y="21257"/>
            <a:ext cx="77001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71728"/>
              </a:buClr>
              <a:buSzPts val="900"/>
              <a:buFont typeface="Avenir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team agreement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g2fd8e9d0f46_0_318"/>
          <p:cNvSpPr txBox="1">
            <a:spLocks noGrp="1"/>
          </p:cNvSpPr>
          <p:nvPr>
            <p:ph type="body" idx="1"/>
          </p:nvPr>
        </p:nvSpPr>
        <p:spPr>
          <a:xfrm>
            <a:off x="3994200" y="1029400"/>
            <a:ext cx="4222200" cy="5828700"/>
          </a:xfrm>
          <a:prstGeom prst="rect">
            <a:avLst/>
          </a:prstGeom>
          <a:solidFill>
            <a:srgbClr val="267EB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Management rhythm</a:t>
            </a:r>
            <a:endParaRPr sz="2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2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When and where will we have our weekly meeting?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and who will brief new team members?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g2fd8e9d0f46_0_318"/>
          <p:cNvSpPr txBox="1">
            <a:spLocks noGrp="1"/>
          </p:cNvSpPr>
          <p:nvPr>
            <p:ph type="body" idx="1"/>
          </p:nvPr>
        </p:nvSpPr>
        <p:spPr>
          <a:xfrm>
            <a:off x="8197800" y="1029400"/>
            <a:ext cx="3994200" cy="5828700"/>
          </a:xfrm>
          <a:prstGeom prst="rect">
            <a:avLst/>
          </a:prstGeom>
          <a:solidFill>
            <a:srgbClr val="218FB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we will work together </a:t>
            </a:r>
            <a:endParaRPr sz="2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will we hold each other accountable?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will we do to make our collaboration fun and exciting?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26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▸"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else?   </a:t>
            </a:r>
            <a:endParaRPr sz="2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</a:pPr>
            <a:endParaRPr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3" name="Google Shape;403;g2fd8e9d0f46_0_318"/>
          <p:cNvPicPr preferRelativeResize="0"/>
          <p:nvPr/>
        </p:nvPicPr>
        <p:blipFill rotWithShape="1">
          <a:blip r:embed="rId3">
            <a:alphaModFix/>
          </a:blip>
          <a:srcRect t="-14430" b="14429"/>
          <a:stretch/>
        </p:blipFill>
        <p:spPr>
          <a:xfrm>
            <a:off x="5100457" y="4217232"/>
            <a:ext cx="1747351" cy="16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30c8a144703_0_171" descr="A group of colorful cub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926" t="-190" r="34203" b="189"/>
          <a:stretch/>
        </p:blipFill>
        <p:spPr>
          <a:xfrm>
            <a:off x="0" y="1050650"/>
            <a:ext cx="3606869" cy="580735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30c8a144703_0_171"/>
          <p:cNvSpPr/>
          <p:nvPr/>
        </p:nvSpPr>
        <p:spPr>
          <a:xfrm>
            <a:off x="-25050" y="1050650"/>
            <a:ext cx="3631800" cy="57519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30c8a144703_0_171"/>
          <p:cNvSpPr txBox="1">
            <a:spLocks noGrp="1"/>
          </p:cNvSpPr>
          <p:nvPr>
            <p:ph type="title"/>
          </p:nvPr>
        </p:nvSpPr>
        <p:spPr>
          <a:xfrm>
            <a:off x="219025" y="307175"/>
            <a:ext cx="11973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None/>
            </a:pPr>
            <a:r>
              <a:rPr lang="en-GB" sz="4300" b="1">
                <a:latin typeface="Raleway"/>
                <a:ea typeface="Raleway"/>
                <a:cs typeface="Raleway"/>
                <a:sym typeface="Raleway"/>
              </a:rPr>
              <a:t>Work plan</a:t>
            </a:r>
            <a:endParaRPr sz="3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1" name="Google Shape;411;g30c8a144703_0_171"/>
          <p:cNvSpPr/>
          <p:nvPr/>
        </p:nvSpPr>
        <p:spPr>
          <a:xfrm>
            <a:off x="437475" y="4320138"/>
            <a:ext cx="2364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7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roadmap for the </a:t>
            </a:r>
            <a:endParaRPr sz="27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7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next </a:t>
            </a:r>
            <a:r>
              <a:rPr lang="en-GB" sz="2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30</a:t>
            </a:r>
            <a:r>
              <a:rPr lang="en-GB" sz="27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day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g30c8a144703_0_171"/>
          <p:cNvSpPr txBox="1"/>
          <p:nvPr/>
        </p:nvSpPr>
        <p:spPr>
          <a:xfrm>
            <a:off x="4199100" y="1657950"/>
            <a:ext cx="69021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Step 1 - Generate ideas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Step 2 -  Cluster similar ideas 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529999" lvl="0" indent="-152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Step 3 - Develop workstreams and action steps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529999" lvl="0" indent="-152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Step 4 - Review and align on          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 timeline</a:t>
            </a:r>
            <a:endParaRPr sz="3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g30c8a144703_0_171"/>
          <p:cNvSpPr/>
          <p:nvPr/>
        </p:nvSpPr>
        <p:spPr>
          <a:xfrm>
            <a:off x="900688" y="199626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30c8a144703_0_171" descr="A calendar with a check m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437" y="2428891"/>
            <a:ext cx="772340" cy="75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d8e9d0f46_0_434"/>
          <p:cNvSpPr/>
          <p:nvPr/>
        </p:nvSpPr>
        <p:spPr>
          <a:xfrm>
            <a:off x="8034050" y="4380600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0" name="Google Shape;420;g2fd8e9d0f46_0_434"/>
          <p:cNvSpPr txBox="1"/>
          <p:nvPr/>
        </p:nvSpPr>
        <p:spPr>
          <a:xfrm>
            <a:off x="64300" y="1641888"/>
            <a:ext cx="6921300" cy="3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/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47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Think about things the team can do to achieve the </a:t>
            </a:r>
            <a:r>
              <a:rPr lang="en-GB" sz="2500">
                <a:latin typeface="Raleway"/>
                <a:ea typeface="Raleway"/>
                <a:cs typeface="Raleway"/>
                <a:sym typeface="Raleway"/>
              </a:rPr>
              <a:t>30</a:t>
            </a:r>
            <a:r>
              <a:rPr lang="en-GB" sz="25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-Day goal (these could be actions, ideas, etc.)</a:t>
            </a: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47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one “thing’ on a post-it note. </a:t>
            </a: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747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Place the post-it randomly on the wall</a:t>
            </a:r>
            <a:endParaRPr sz="23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1" name="Google Shape;421;g2fd8e9d0f46_0_434"/>
          <p:cNvSpPr txBox="1"/>
          <p:nvPr/>
        </p:nvSpPr>
        <p:spPr>
          <a:xfrm>
            <a:off x="290187" y="10164"/>
            <a:ext cx="9342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1 – Generate Ideas</a:t>
            </a:r>
            <a:endParaRPr sz="19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g2fd8e9d0f46_0_434"/>
          <p:cNvSpPr/>
          <p:nvPr/>
        </p:nvSpPr>
        <p:spPr>
          <a:xfrm>
            <a:off x="7182651" y="1202663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Conduct training on the new policy 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3" name="Google Shape;423;g2fd8e9d0f46_0_434"/>
          <p:cNvSpPr/>
          <p:nvPr/>
        </p:nvSpPr>
        <p:spPr>
          <a:xfrm>
            <a:off x="7341588" y="3121913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Send WhatsApp alerts to staff</a:t>
            </a:r>
            <a:r>
              <a:rPr lang="en-GB" sz="1800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about the pol</a:t>
            </a: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icy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4" name="Google Shape;424;g2fd8e9d0f46_0_434"/>
          <p:cNvSpPr/>
          <p:nvPr/>
        </p:nvSpPr>
        <p:spPr>
          <a:xfrm>
            <a:off x="9466199" y="1516901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Have a fun policy-quiz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5" name="Google Shape;425;g2fd8e9d0f46_0_434"/>
          <p:cNvSpPr/>
          <p:nvPr/>
        </p:nvSpPr>
        <p:spPr>
          <a:xfrm>
            <a:off x="9901900" y="2797863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Place policy posters in the workplace 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26" name="Google Shape;426;g2fd8e9d0f46_0_434"/>
          <p:cNvSpPr/>
          <p:nvPr/>
        </p:nvSpPr>
        <p:spPr>
          <a:xfrm>
            <a:off x="0" y="5639267"/>
            <a:ext cx="12149100" cy="1218900"/>
          </a:xfrm>
          <a:prstGeom prst="rect">
            <a:avLst/>
          </a:prstGeom>
          <a:solidFill>
            <a:srgbClr val="8BB3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If </a:t>
            </a:r>
            <a:r>
              <a:rPr lang="en-GB"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all the ideas are “business as usual”.  </a:t>
            </a: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hallenge the team to come up with one or two new ideas!</a:t>
            </a: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g2fd8e9d0f46_0_434"/>
          <p:cNvSpPr/>
          <p:nvPr/>
        </p:nvSpPr>
        <p:spPr>
          <a:xfrm>
            <a:off x="9784075" y="4078825"/>
            <a:ext cx="2144400" cy="1928400"/>
          </a:xfrm>
          <a:prstGeom prst="ellipse">
            <a:avLst/>
          </a:prstGeom>
          <a:solidFill>
            <a:srgbClr val="DBB10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Note: These post-it’s are just examples</a:t>
            </a:r>
            <a:endParaRPr sz="19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fd8e9d0f46_0_449"/>
          <p:cNvSpPr txBox="1"/>
          <p:nvPr/>
        </p:nvSpPr>
        <p:spPr>
          <a:xfrm>
            <a:off x="293000" y="-36547"/>
            <a:ext cx="9342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2 – Cluster Ideas</a:t>
            </a:r>
            <a:endParaRPr sz="19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g2fd8e9d0f46_0_449"/>
          <p:cNvSpPr txBox="1"/>
          <p:nvPr/>
        </p:nvSpPr>
        <p:spPr>
          <a:xfrm>
            <a:off x="-79475" y="1522633"/>
            <a:ext cx="4506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7747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aleway"/>
              <a:buChar char="●"/>
            </a:pPr>
            <a:r>
              <a:rPr lang="en-GB" sz="23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Group post-its that go together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Raleway"/>
              <a:ea typeface="Raleway"/>
              <a:cs typeface="Raleway"/>
              <a:sym typeface="Raleway"/>
            </a:endParaRPr>
          </a:p>
          <a:p>
            <a:pPr marL="7747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Label each cluster with a heading (e.g. Training)</a:t>
            </a:r>
            <a:r>
              <a:rPr lang="en-GB" sz="17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g2fd8e9d0f46_0_449"/>
          <p:cNvSpPr txBox="1"/>
          <p:nvPr/>
        </p:nvSpPr>
        <p:spPr>
          <a:xfrm>
            <a:off x="4820147" y="1133125"/>
            <a:ext cx="132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Training</a:t>
            </a:r>
            <a:endParaRPr sz="21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5" name="Google Shape;435;g2fd8e9d0f46_0_449"/>
          <p:cNvSpPr txBox="1"/>
          <p:nvPr/>
        </p:nvSpPr>
        <p:spPr>
          <a:xfrm>
            <a:off x="3529963" y="6271425"/>
            <a:ext cx="3108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Role</a:t>
            </a:r>
            <a:r>
              <a:rPr lang="en-GB" sz="21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Clarification</a:t>
            </a:r>
            <a:endParaRPr sz="21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6" name="Google Shape;436;g2fd8e9d0f46_0_449"/>
          <p:cNvSpPr txBox="1"/>
          <p:nvPr/>
        </p:nvSpPr>
        <p:spPr>
          <a:xfrm>
            <a:off x="7915250" y="5903150"/>
            <a:ext cx="3088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Awareness Building</a:t>
            </a:r>
            <a:endParaRPr sz="2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7" name="Google Shape;437;g2fd8e9d0f46_0_449"/>
          <p:cNvSpPr txBox="1"/>
          <p:nvPr/>
        </p:nvSpPr>
        <p:spPr>
          <a:xfrm>
            <a:off x="10065476" y="3398400"/>
            <a:ext cx="1979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1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Measurement</a:t>
            </a:r>
            <a:endParaRPr sz="21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8" name="Google Shape;438;g2fd8e9d0f46_0_449"/>
          <p:cNvSpPr/>
          <p:nvPr/>
        </p:nvSpPr>
        <p:spPr>
          <a:xfrm>
            <a:off x="7707775" y="4826225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Send WhatsApp alerts to staff</a:t>
            </a:r>
            <a:r>
              <a:rPr lang="en-GB" sz="1800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about the pol</a:t>
            </a: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icy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39" name="Google Shape;439;g2fd8e9d0f46_0_449"/>
          <p:cNvSpPr/>
          <p:nvPr/>
        </p:nvSpPr>
        <p:spPr>
          <a:xfrm>
            <a:off x="9724699" y="1326176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Have a fun policy-quiz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0" name="Google Shape;440;g2fd8e9d0f46_0_449"/>
          <p:cNvSpPr/>
          <p:nvPr/>
        </p:nvSpPr>
        <p:spPr>
          <a:xfrm>
            <a:off x="6202900" y="2689675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1" name="Google Shape;441;g2fd8e9d0f46_0_449"/>
          <p:cNvSpPr/>
          <p:nvPr/>
        </p:nvSpPr>
        <p:spPr>
          <a:xfrm>
            <a:off x="5052750" y="1756600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2" name="Google Shape;442;g2fd8e9d0f46_0_449"/>
          <p:cNvSpPr/>
          <p:nvPr/>
        </p:nvSpPr>
        <p:spPr>
          <a:xfrm>
            <a:off x="9867325" y="2340600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3" name="Google Shape;443;g2fd8e9d0f46_0_449"/>
          <p:cNvSpPr/>
          <p:nvPr/>
        </p:nvSpPr>
        <p:spPr>
          <a:xfrm>
            <a:off x="9635300" y="4161738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4" name="Google Shape;444;g2fd8e9d0f46_0_449"/>
          <p:cNvSpPr/>
          <p:nvPr/>
        </p:nvSpPr>
        <p:spPr>
          <a:xfrm>
            <a:off x="3326550" y="4826225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5" name="Google Shape;445;g2fd8e9d0f46_0_449"/>
          <p:cNvSpPr/>
          <p:nvPr/>
        </p:nvSpPr>
        <p:spPr>
          <a:xfrm>
            <a:off x="4441250" y="4144350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xxxxx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46" name="Google Shape;446;g2fd8e9d0f46_0_449"/>
          <p:cNvSpPr/>
          <p:nvPr/>
        </p:nvSpPr>
        <p:spPr>
          <a:xfrm>
            <a:off x="750050" y="4441200"/>
            <a:ext cx="2144400" cy="1928400"/>
          </a:xfrm>
          <a:prstGeom prst="ellipse">
            <a:avLst/>
          </a:prstGeom>
          <a:solidFill>
            <a:srgbClr val="DBB10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Note: These </a:t>
            </a: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clusters 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are just examples</a:t>
            </a:r>
            <a:endParaRPr sz="19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7" name="Google Shape;447;g2fd8e9d0f46_0_449"/>
          <p:cNvSpPr/>
          <p:nvPr/>
        </p:nvSpPr>
        <p:spPr>
          <a:xfrm>
            <a:off x="3287075" y="4004025"/>
            <a:ext cx="3240600" cy="22674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8" name="Google Shape;448;g2fd8e9d0f46_0_449"/>
          <p:cNvSpPr/>
          <p:nvPr/>
        </p:nvSpPr>
        <p:spPr>
          <a:xfrm>
            <a:off x="5118225" y="1295375"/>
            <a:ext cx="3759300" cy="24864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9" name="Google Shape;449;g2fd8e9d0f46_0_449"/>
          <p:cNvSpPr/>
          <p:nvPr/>
        </p:nvSpPr>
        <p:spPr>
          <a:xfrm>
            <a:off x="6349776" y="1470313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Conduct training on the new policy 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50" name="Google Shape;450;g2fd8e9d0f46_0_449"/>
          <p:cNvSpPr/>
          <p:nvPr/>
        </p:nvSpPr>
        <p:spPr>
          <a:xfrm>
            <a:off x="9489475" y="1092850"/>
            <a:ext cx="2788800" cy="23853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1" name="Google Shape;451;g2fd8e9d0f46_0_449"/>
          <p:cNvSpPr/>
          <p:nvPr/>
        </p:nvSpPr>
        <p:spPr>
          <a:xfrm>
            <a:off x="9867325" y="4969800"/>
            <a:ext cx="2086500" cy="10578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Place policy posters in the workplace </a:t>
            </a:r>
            <a:endParaRPr sz="1800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52" name="Google Shape;452;g2fd8e9d0f46_0_449"/>
          <p:cNvSpPr/>
          <p:nvPr/>
        </p:nvSpPr>
        <p:spPr>
          <a:xfrm>
            <a:off x="7214875" y="4255500"/>
            <a:ext cx="4587900" cy="2486400"/>
          </a:xfrm>
          <a:prstGeom prst="ellipse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 rot="10800000" flipH="1">
            <a:off x="0" y="1043490"/>
            <a:ext cx="3715274" cy="5814509"/>
          </a:xfrm>
          <a:prstGeom prst="rect">
            <a:avLst/>
          </a:prstGeom>
          <a:gradFill>
            <a:gsLst>
              <a:gs pos="0">
                <a:schemeClr val="accent1"/>
              </a:gs>
              <a:gs pos="51000">
                <a:schemeClr val="accent1"/>
              </a:gs>
              <a:gs pos="100000">
                <a:srgbClr val="FF00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1038465" y="1612463"/>
            <a:ext cx="1657086" cy="1657086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328174" y="-122875"/>
            <a:ext cx="1055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GBVF Maturity Health Check focus area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202167" y="3429001"/>
            <a:ext cx="3310938" cy="3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Self-improvement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Guide GBVF Maturity journey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4330151" y="1424199"/>
            <a:ext cx="6776700" cy="2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Purpose</a:t>
            </a:r>
            <a:endParaRPr sz="2800" b="1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Self-assessment of how we are doing on GBVF related behaviours, policies, and practices.</a:t>
            </a:r>
            <a:endParaRPr sz="2267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Help us identify areas to improve</a:t>
            </a:r>
            <a:endParaRPr sz="2267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 a GBVF audit</a:t>
            </a:r>
            <a:endParaRPr sz="2267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330151" y="3861478"/>
            <a:ext cx="35316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Our survey gaps</a:t>
            </a:r>
            <a:endParaRPr sz="2800" b="1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68288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Arial"/>
              <a:buChar char="•"/>
            </a:pPr>
            <a:r>
              <a:rPr lang="en-GB" sz="2267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xxxxxxx</a:t>
            </a:r>
            <a:endParaRPr sz="2267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1" name="Google Shape;211;p10" descr="A clipboard with a heart and pulse 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522" y="1939787"/>
            <a:ext cx="716311" cy="95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fd8e9d0f46_0_483"/>
          <p:cNvSpPr txBox="1"/>
          <p:nvPr/>
        </p:nvSpPr>
        <p:spPr>
          <a:xfrm>
            <a:off x="403558" y="-16200"/>
            <a:ext cx="75540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Step 3 – Workstreams </a:t>
            </a:r>
            <a:endParaRPr sz="4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3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58" name="Google Shape;458;g2fd8e9d0f46_0_483"/>
          <p:cNvCxnSpPr/>
          <p:nvPr/>
        </p:nvCxnSpPr>
        <p:spPr>
          <a:xfrm>
            <a:off x="2519352" y="1703527"/>
            <a:ext cx="1650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459" name="Google Shape;459;g2fd8e9d0f46_0_483"/>
          <p:cNvCxnSpPr/>
          <p:nvPr/>
        </p:nvCxnSpPr>
        <p:spPr>
          <a:xfrm>
            <a:off x="455504" y="5815527"/>
            <a:ext cx="110145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sp>
        <p:nvSpPr>
          <p:cNvPr id="460" name="Google Shape;460;g2fd8e9d0f46_0_483"/>
          <p:cNvSpPr/>
          <p:nvPr/>
        </p:nvSpPr>
        <p:spPr>
          <a:xfrm>
            <a:off x="589812" y="2051799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Awareness Building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61" name="Google Shape;461;g2fd8e9d0f46_0_483"/>
          <p:cNvCxnSpPr/>
          <p:nvPr/>
        </p:nvCxnSpPr>
        <p:spPr>
          <a:xfrm>
            <a:off x="353125" y="1916783"/>
            <a:ext cx="9541200" cy="14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2" name="Google Shape;462;g2fd8e9d0f46_0_483"/>
          <p:cNvSpPr/>
          <p:nvPr/>
        </p:nvSpPr>
        <p:spPr>
          <a:xfrm>
            <a:off x="589812" y="2810503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Training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3" name="Google Shape;463;g2fd8e9d0f46_0_483"/>
          <p:cNvSpPr/>
          <p:nvPr/>
        </p:nvSpPr>
        <p:spPr>
          <a:xfrm>
            <a:off x="513612" y="3569203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Role Clarification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4" name="Google Shape;464;g2fd8e9d0f46_0_483"/>
          <p:cNvSpPr/>
          <p:nvPr/>
        </p:nvSpPr>
        <p:spPr>
          <a:xfrm>
            <a:off x="589812" y="4327906"/>
            <a:ext cx="19683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Measurement</a:t>
            </a:r>
            <a:endParaRPr sz="20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5" name="Google Shape;465;g2fd8e9d0f46_0_483"/>
          <p:cNvSpPr/>
          <p:nvPr/>
        </p:nvSpPr>
        <p:spPr>
          <a:xfrm>
            <a:off x="589812" y="5162809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Workstream 5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fd8e9d0f46_0_483"/>
          <p:cNvSpPr txBox="1"/>
          <p:nvPr/>
        </p:nvSpPr>
        <p:spPr>
          <a:xfrm>
            <a:off x="3073903" y="586518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g2fd8e9d0f46_0_483"/>
          <p:cNvCxnSpPr/>
          <p:nvPr/>
        </p:nvCxnSpPr>
        <p:spPr>
          <a:xfrm>
            <a:off x="353125" y="2723583"/>
            <a:ext cx="9499500" cy="78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68" name="Google Shape;468;g2fd8e9d0f46_0_483"/>
          <p:cNvCxnSpPr/>
          <p:nvPr/>
        </p:nvCxnSpPr>
        <p:spPr>
          <a:xfrm>
            <a:off x="403558" y="3429550"/>
            <a:ext cx="9449100" cy="18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69" name="Google Shape;469;g2fd8e9d0f46_0_483"/>
          <p:cNvCxnSpPr/>
          <p:nvPr/>
        </p:nvCxnSpPr>
        <p:spPr>
          <a:xfrm>
            <a:off x="487592" y="4152350"/>
            <a:ext cx="9373500" cy="123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70" name="Google Shape;470;g2fd8e9d0f46_0_483"/>
          <p:cNvCxnSpPr/>
          <p:nvPr/>
        </p:nvCxnSpPr>
        <p:spPr>
          <a:xfrm>
            <a:off x="571625" y="4959183"/>
            <a:ext cx="9289500" cy="54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71" name="Google Shape;471;g2fd8e9d0f46_0_483"/>
          <p:cNvSpPr txBox="1"/>
          <p:nvPr/>
        </p:nvSpPr>
        <p:spPr>
          <a:xfrm>
            <a:off x="4873940" y="586518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fd8e9d0f46_0_483"/>
          <p:cNvSpPr txBox="1"/>
          <p:nvPr/>
        </p:nvSpPr>
        <p:spPr>
          <a:xfrm>
            <a:off x="6698865" y="586518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fd8e9d0f46_0_483"/>
          <p:cNvSpPr txBox="1"/>
          <p:nvPr/>
        </p:nvSpPr>
        <p:spPr>
          <a:xfrm>
            <a:off x="8536240" y="592198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 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g2fd8e9d0f46_0_483"/>
          <p:cNvCxnSpPr/>
          <p:nvPr/>
        </p:nvCxnSpPr>
        <p:spPr>
          <a:xfrm rot="10800000">
            <a:off x="9835550" y="1825183"/>
            <a:ext cx="14100" cy="4466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475" name="Google Shape;475;g2fd8e9d0f46_0_483"/>
          <p:cNvCxnSpPr/>
          <p:nvPr/>
        </p:nvCxnSpPr>
        <p:spPr>
          <a:xfrm rot="10800000">
            <a:off x="8010625" y="18944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476" name="Google Shape;476;g2fd8e9d0f46_0_483"/>
          <p:cNvCxnSpPr/>
          <p:nvPr/>
        </p:nvCxnSpPr>
        <p:spPr>
          <a:xfrm rot="10800000">
            <a:off x="6160801" y="19083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cxnSp>
        <p:nvCxnSpPr>
          <p:cNvPr id="477" name="Google Shape;477;g2fd8e9d0f46_0_483"/>
          <p:cNvCxnSpPr/>
          <p:nvPr/>
        </p:nvCxnSpPr>
        <p:spPr>
          <a:xfrm rot="10800000">
            <a:off x="4360776" y="1894479"/>
            <a:ext cx="0" cy="411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5690"/>
              </a:srgbClr>
            </a:outerShdw>
          </a:effectLst>
        </p:spPr>
      </p:cxnSp>
      <p:sp>
        <p:nvSpPr>
          <p:cNvPr id="478" name="Google Shape;478;g2fd8e9d0f46_0_483"/>
          <p:cNvSpPr txBox="1"/>
          <p:nvPr/>
        </p:nvSpPr>
        <p:spPr>
          <a:xfrm>
            <a:off x="9462800" y="6291583"/>
            <a:ext cx="7737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Day 30</a:t>
            </a:r>
            <a:endParaRPr sz="16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fd8e9d0f46_0_483"/>
          <p:cNvSpPr/>
          <p:nvPr/>
        </p:nvSpPr>
        <p:spPr>
          <a:xfrm>
            <a:off x="10008412" y="3991953"/>
            <a:ext cx="1952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Team’s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30-Day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Goal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g2fd8e9d0f46_0_483"/>
          <p:cNvSpPr/>
          <p:nvPr/>
        </p:nvSpPr>
        <p:spPr>
          <a:xfrm>
            <a:off x="2465698" y="1249975"/>
            <a:ext cx="6458100" cy="499500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Team Name: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1" name="Google Shape;481;g2fd8e9d0f46_0_483"/>
          <p:cNvSpPr/>
          <p:nvPr/>
        </p:nvSpPr>
        <p:spPr>
          <a:xfrm>
            <a:off x="2652813" y="220721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2" name="Google Shape;482;g2fd8e9d0f46_0_483"/>
          <p:cNvSpPr/>
          <p:nvPr/>
        </p:nvSpPr>
        <p:spPr>
          <a:xfrm>
            <a:off x="3240988" y="28536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3" name="Google Shape;483;g2fd8e9d0f46_0_483"/>
          <p:cNvSpPr/>
          <p:nvPr/>
        </p:nvSpPr>
        <p:spPr>
          <a:xfrm>
            <a:off x="6377813" y="21656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4" name="Google Shape;484;g2fd8e9d0f46_0_483"/>
          <p:cNvSpPr/>
          <p:nvPr/>
        </p:nvSpPr>
        <p:spPr>
          <a:xfrm>
            <a:off x="8258438" y="21005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5" name="Google Shape;485;g2fd8e9d0f46_0_483"/>
          <p:cNvSpPr/>
          <p:nvPr/>
        </p:nvSpPr>
        <p:spPr>
          <a:xfrm>
            <a:off x="5202800" y="28536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6" name="Google Shape;486;g2fd8e9d0f46_0_483"/>
          <p:cNvSpPr/>
          <p:nvPr/>
        </p:nvSpPr>
        <p:spPr>
          <a:xfrm>
            <a:off x="6738750" y="285365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7" name="Google Shape;487;g2fd8e9d0f46_0_483"/>
          <p:cNvSpPr/>
          <p:nvPr/>
        </p:nvSpPr>
        <p:spPr>
          <a:xfrm>
            <a:off x="3009213" y="3484575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8" name="Google Shape;488;g2fd8e9d0f46_0_483"/>
          <p:cNvSpPr/>
          <p:nvPr/>
        </p:nvSpPr>
        <p:spPr>
          <a:xfrm>
            <a:off x="7071713" y="36465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89" name="Google Shape;489;g2fd8e9d0f46_0_483"/>
          <p:cNvSpPr/>
          <p:nvPr/>
        </p:nvSpPr>
        <p:spPr>
          <a:xfrm>
            <a:off x="6377813" y="35650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0" name="Google Shape;490;g2fd8e9d0f46_0_483"/>
          <p:cNvSpPr/>
          <p:nvPr/>
        </p:nvSpPr>
        <p:spPr>
          <a:xfrm>
            <a:off x="5035138" y="43351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1" name="Google Shape;491;g2fd8e9d0f46_0_483"/>
          <p:cNvSpPr/>
          <p:nvPr/>
        </p:nvSpPr>
        <p:spPr>
          <a:xfrm>
            <a:off x="8536238" y="43351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2" name="Google Shape;492;g2fd8e9d0f46_0_483"/>
          <p:cNvSpPr/>
          <p:nvPr/>
        </p:nvSpPr>
        <p:spPr>
          <a:xfrm>
            <a:off x="6961338" y="5163238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3" name="Google Shape;493;g2fd8e9d0f46_0_483"/>
          <p:cNvSpPr/>
          <p:nvPr/>
        </p:nvSpPr>
        <p:spPr>
          <a:xfrm>
            <a:off x="2957613" y="50465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4" name="Google Shape;494;g2fd8e9d0f46_0_483"/>
          <p:cNvSpPr/>
          <p:nvPr/>
        </p:nvSpPr>
        <p:spPr>
          <a:xfrm>
            <a:off x="3449663" y="4221863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5" name="Google Shape;495;g2fd8e9d0f46_0_483"/>
          <p:cNvSpPr/>
          <p:nvPr/>
        </p:nvSpPr>
        <p:spPr>
          <a:xfrm>
            <a:off x="2870213" y="43351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96" name="Google Shape;496;g2fd8e9d0f46_0_483"/>
          <p:cNvSpPr/>
          <p:nvPr/>
        </p:nvSpPr>
        <p:spPr>
          <a:xfrm>
            <a:off x="3412188" y="2165600"/>
            <a:ext cx="693900" cy="4536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endParaRPr sz="90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497" name="Google Shape;497;g2fd8e9d0f46_0_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0621" y="2398011"/>
            <a:ext cx="1179372" cy="116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fd8e9d0f46_0_476"/>
          <p:cNvSpPr/>
          <p:nvPr/>
        </p:nvSpPr>
        <p:spPr>
          <a:xfrm>
            <a:off x="9461025" y="1028000"/>
            <a:ext cx="2730900" cy="5830200"/>
          </a:xfrm>
          <a:prstGeom prst="rect">
            <a:avLst/>
          </a:prstGeom>
          <a:solidFill>
            <a:srgbClr val="8BB3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3" name="Google Shape;503;g2fd8e9d0f46_0_476"/>
          <p:cNvSpPr txBox="1"/>
          <p:nvPr/>
        </p:nvSpPr>
        <p:spPr>
          <a:xfrm>
            <a:off x="183700" y="1673025"/>
            <a:ext cx="9070200" cy="4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ctr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Place the cluster of </a:t>
            </a: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post-its in your workstreams</a:t>
            </a: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(you can convert some of these into action steps).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66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Decide what </a:t>
            </a: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action steps</a:t>
            </a: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need to be taken to achieve the 30-day sub-goal in your workstream 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66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each action step, decide on </a:t>
            </a: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one team member</a:t>
            </a: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own this, and a </a:t>
            </a: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 frame</a:t>
            </a: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completion (week 1, 2, 3, or 4) 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66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AutoNum type="arabicPeriod"/>
            </a:pP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Write this on a post-it note</a:t>
            </a:r>
            <a:r>
              <a:rPr lang="en-GB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place it in the corresponding week on the workstream swim lane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4" name="Google Shape;504;g2fd8e9d0f46_0_476"/>
          <p:cNvSpPr txBox="1"/>
          <p:nvPr/>
        </p:nvSpPr>
        <p:spPr>
          <a:xfrm>
            <a:off x="257192" y="0"/>
            <a:ext cx="9624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3 – Workstreams 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5" name="Google Shape;505;g2fd8e9d0f46_0_476"/>
          <p:cNvSpPr/>
          <p:nvPr/>
        </p:nvSpPr>
        <p:spPr>
          <a:xfrm>
            <a:off x="9661000" y="2660525"/>
            <a:ext cx="2441700" cy="2103900"/>
          </a:xfrm>
          <a:prstGeom prst="foldedCorner">
            <a:avLst>
              <a:gd name="adj" fmla="val 16667"/>
            </a:avLst>
          </a:prstGeom>
          <a:solidFill>
            <a:srgbClr val="FFFF8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solidFill>
                <a:srgbClr val="41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41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simplified version or infographic of the policy</a:t>
            </a:r>
            <a:endParaRPr sz="2700" i="0" u="none" strike="noStrike" cap="none">
              <a:solidFill>
                <a:srgbClr val="41434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i="0" u="none" strike="noStrike" cap="none">
              <a:solidFill>
                <a:srgbClr val="41434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i="0" u="none" strike="noStrike" cap="none">
                <a:solidFill>
                  <a:srgbClr val="41434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Octavia (week 1)</a:t>
            </a:r>
            <a:endParaRPr sz="1800" i="0" u="none" strike="noStrike" cap="none">
              <a:solidFill>
                <a:srgbClr val="41434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41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rgbClr val="41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6" name="Google Shape;506;g2fd8e9d0f46_0_476"/>
          <p:cNvSpPr txBox="1"/>
          <p:nvPr/>
        </p:nvSpPr>
        <p:spPr>
          <a:xfrm>
            <a:off x="9881492" y="1609525"/>
            <a:ext cx="20007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Action Step</a:t>
            </a:r>
            <a:endParaRPr sz="2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Example</a:t>
            </a:r>
            <a:endParaRPr sz="2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fd8e9d0f46_0_544"/>
          <p:cNvSpPr/>
          <p:nvPr/>
        </p:nvSpPr>
        <p:spPr>
          <a:xfrm>
            <a:off x="3400" y="5761800"/>
            <a:ext cx="12245100" cy="1096500"/>
          </a:xfrm>
          <a:prstGeom prst="rect">
            <a:avLst/>
          </a:prstGeom>
          <a:solidFill>
            <a:srgbClr val="8BB3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2" name="Google Shape;512;g2fd8e9d0f46_0_544"/>
          <p:cNvSpPr txBox="1"/>
          <p:nvPr/>
        </p:nvSpPr>
        <p:spPr>
          <a:xfrm>
            <a:off x="266625" y="0"/>
            <a:ext cx="9591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– Review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a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lign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3" name="Google Shape;513;g2fd8e9d0f46_0_544"/>
          <p:cNvSpPr/>
          <p:nvPr/>
        </p:nvSpPr>
        <p:spPr>
          <a:xfrm>
            <a:off x="266625" y="1305938"/>
            <a:ext cx="86028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101010"/>
                </a:solidFill>
                <a:latin typeface="Raleway"/>
                <a:ea typeface="Raleway"/>
                <a:cs typeface="Raleway"/>
                <a:sym typeface="Raleway"/>
              </a:rPr>
              <a:t>Review </a:t>
            </a:r>
            <a:r>
              <a:rPr lang="en-GB" sz="2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the entire picture to check for alignment and gaps</a:t>
            </a:r>
            <a:endParaRPr sz="15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Do the timings across </a:t>
            </a:r>
            <a:r>
              <a:rPr lang="en-GB" sz="19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workstreams</a:t>
            </a: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match up? Do we need to move the post-it’s around on the timeline? </a:t>
            </a:r>
            <a:endParaRPr sz="19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Any gaps? Are there too many actions in one </a:t>
            </a:r>
            <a:r>
              <a:rPr lang="en-GB" sz="19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week?</a:t>
            </a:r>
            <a:endParaRPr sz="19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Additional team members to recruit?</a:t>
            </a:r>
            <a:endParaRPr sz="10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Other leaders to reach out to?</a:t>
            </a:r>
            <a:endParaRPr sz="10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Communication steps to inform others?</a:t>
            </a:r>
            <a:endParaRPr sz="10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Data we need to chase?</a:t>
            </a:r>
            <a:endParaRPr sz="10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Raleway"/>
              <a:buChar char="○"/>
            </a:pPr>
            <a:r>
              <a:rPr lang="en-GB" sz="19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What else?</a:t>
            </a:r>
            <a:endParaRPr sz="24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4" name="Google Shape;514;g2fd8e9d0f46_0_5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475" y="2297400"/>
            <a:ext cx="3073200" cy="29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fd8e9d0f46_0_544"/>
          <p:cNvSpPr txBox="1"/>
          <p:nvPr/>
        </p:nvSpPr>
        <p:spPr>
          <a:xfrm>
            <a:off x="309500" y="5879100"/>
            <a:ext cx="1000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Designate someone from the team to </a:t>
            </a:r>
            <a:r>
              <a:rPr lang="en-GB" sz="2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transcribe the information</a:t>
            </a:r>
            <a:r>
              <a:rPr lang="en-GB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 the swimlanes into a work plan template.</a:t>
            </a:r>
            <a:endParaRPr sz="22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c8a144703_0_327"/>
          <p:cNvSpPr txBox="1"/>
          <p:nvPr/>
        </p:nvSpPr>
        <p:spPr>
          <a:xfrm>
            <a:off x="266633" y="0"/>
            <a:ext cx="9591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–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Feedback and Close-out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1" name="Google Shape;521;g30c8a144703_0_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117" y="2079867"/>
            <a:ext cx="4770767" cy="433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30c8a144703_0_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400" y="2275967"/>
            <a:ext cx="4383034" cy="342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doing today</a:t>
            </a:r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body" idx="1"/>
          </p:nvPr>
        </p:nvSpPr>
        <p:spPr>
          <a:xfrm>
            <a:off x="3333078" y="3876537"/>
            <a:ext cx="23607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GB" sz="2600">
                <a:solidFill>
                  <a:schemeClr val="lt1"/>
                </a:solidFill>
              </a:rPr>
              <a:t>Shaping our 30 day goal</a:t>
            </a: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145301" y="3876525"/>
            <a:ext cx="2474100" cy="27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is </a:t>
            </a:r>
            <a:r>
              <a:rPr lang="en-GB" sz="2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30-Day Challenges</a:t>
            </a:r>
            <a:r>
              <a:rPr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all about</a:t>
            </a:r>
            <a:endParaRPr sz="2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9446808" y="3928164"/>
            <a:ext cx="23607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Developing our work plan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6525363" y="3893563"/>
            <a:ext cx="2291100" cy="1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Developing our team agreement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536704" y="2110252"/>
            <a:ext cx="1657086" cy="1657086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3628717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6797800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9747763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512" y="2590578"/>
            <a:ext cx="772340" cy="7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 descr="A group of people in a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548" y="2570165"/>
            <a:ext cx="960743" cy="7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 descr="A white magnifying glass with a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3571" y="2539920"/>
            <a:ext cx="823264" cy="82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 descr="A white letter in a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833" y="2461962"/>
            <a:ext cx="851034" cy="88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802"/>
          <a:stretch/>
        </p:blipFill>
        <p:spPr>
          <a:xfrm>
            <a:off x="4243268" y="-643"/>
            <a:ext cx="7948731" cy="13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"/>
          <p:cNvSpPr/>
          <p:nvPr/>
        </p:nvSpPr>
        <p:spPr>
          <a:xfrm>
            <a:off x="4251331" y="1353330"/>
            <a:ext cx="7940700" cy="1373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5" descr="A white circle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802"/>
          <a:stretch/>
        </p:blipFill>
        <p:spPr>
          <a:xfrm>
            <a:off x="4261597" y="2727042"/>
            <a:ext cx="7938497" cy="250051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/>
          <p:nvPr/>
        </p:nvSpPr>
        <p:spPr>
          <a:xfrm>
            <a:off x="4243275" y="4961026"/>
            <a:ext cx="7940700" cy="1896974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5" descr="A group of colorful cub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0927" t="-190" r="34202" b="188"/>
          <a:stretch/>
        </p:blipFill>
        <p:spPr>
          <a:xfrm>
            <a:off x="0" y="-17681"/>
            <a:ext cx="4270400" cy="687568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 txBox="1"/>
          <p:nvPr/>
        </p:nvSpPr>
        <p:spPr>
          <a:xfrm>
            <a:off x="5976454" y="1738337"/>
            <a:ext cx="4100400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6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lasts 30 days</a:t>
            </a:r>
            <a:endParaRPr sz="2667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 txBox="1"/>
          <p:nvPr/>
        </p:nvSpPr>
        <p:spPr>
          <a:xfrm>
            <a:off x="5976453" y="426773"/>
            <a:ext cx="3890100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6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a project</a:t>
            </a:r>
            <a:endParaRPr sz="2667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5957453" y="2997267"/>
            <a:ext cx="4418400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6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Like all projects, it has a…</a:t>
            </a:r>
            <a:endParaRPr sz="2667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5" descr="A picture containing graphics, graphic design, clipart, symbo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7384" y="3926794"/>
            <a:ext cx="898265" cy="8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5" descr="A picture containing graphics, clipart, symbol, graphic de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9350" y="3989875"/>
            <a:ext cx="932000" cy="79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" descr="A group of light bulbs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0296" y="3998514"/>
            <a:ext cx="10535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"/>
          <p:cNvSpPr txBox="1"/>
          <p:nvPr/>
        </p:nvSpPr>
        <p:spPr>
          <a:xfrm>
            <a:off x="5957453" y="3418906"/>
            <a:ext cx="1358400" cy="51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lang="en-GB" sz="2533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goal</a:t>
            </a:r>
            <a:endParaRPr sz="25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7838365" y="3418906"/>
            <a:ext cx="1485000" cy="51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lang="en-GB" sz="2533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team</a:t>
            </a:r>
            <a:endParaRPr sz="25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10040821" y="3418912"/>
            <a:ext cx="2122800" cy="51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lang="en-GB" sz="2533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plan</a:t>
            </a:r>
            <a:endParaRPr sz="25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962578" y="5150078"/>
            <a:ext cx="6005100" cy="190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6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2667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n-GB" sz="26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is designed to harness the power of crises, without creating a crisis!</a:t>
            </a:r>
            <a:endParaRPr sz="2667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-31550" y="-8825"/>
            <a:ext cx="430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"/>
          <p:cNvSpPr txBox="1">
            <a:spLocks noGrp="1"/>
          </p:cNvSpPr>
          <p:nvPr>
            <p:ph type="title"/>
          </p:nvPr>
        </p:nvSpPr>
        <p:spPr>
          <a:xfrm>
            <a:off x="77162" y="3249981"/>
            <a:ext cx="389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50" tIns="78550" rIns="78550" bIns="785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>
                <a:solidFill>
                  <a:schemeClr val="lt1"/>
                </a:solidFill>
              </a:rPr>
              <a:t>What is a </a:t>
            </a:r>
            <a:br>
              <a:rPr lang="en-GB" sz="4400">
                <a:solidFill>
                  <a:schemeClr val="lt1"/>
                </a:solidFill>
              </a:rPr>
            </a:br>
            <a:r>
              <a:rPr lang="en-GB" sz="4400">
                <a:solidFill>
                  <a:schemeClr val="lt1"/>
                </a:solidFill>
              </a:rPr>
              <a:t>30-Day Challenge?</a:t>
            </a:r>
            <a:endParaRPr sz="4133">
              <a:solidFill>
                <a:schemeClr val="lt1"/>
              </a:solidFill>
            </a:endParaRPr>
          </a:p>
        </p:txBody>
      </p:sp>
      <p:pic>
        <p:nvPicPr>
          <p:cNvPr id="251" name="Google Shape;251;p5" descr="A number in a circ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2220" y="265355"/>
            <a:ext cx="961770" cy="9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" descr="A white number on a red circl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2220" y="1580260"/>
            <a:ext cx="966832" cy="9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 descr="A blue circle with a white number on i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17282" y="3376944"/>
            <a:ext cx="961770" cy="9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 descr="A white number on a red circ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0476" y="5366449"/>
            <a:ext cx="966832" cy="96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 descr="A picture containing shap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 flipH="1">
            <a:off x="729868" y="5227553"/>
            <a:ext cx="2783540" cy="5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/>
          <p:nvPr/>
        </p:nvSpPr>
        <p:spPr>
          <a:xfrm>
            <a:off x="1306429" y="52927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5" descr="A white letter in a circl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26558" y="880987"/>
            <a:ext cx="851034" cy="88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"/>
          <p:cNvSpPr txBox="1"/>
          <p:nvPr/>
        </p:nvSpPr>
        <p:spPr>
          <a:xfrm>
            <a:off x="3010628" y="63167"/>
            <a:ext cx="8732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makes it different?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488401" y="1188033"/>
            <a:ext cx="10907600" cy="1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30-Day Challenge is a 100-Day Challenge on steroid….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Just simpler and faster and internally in an organisation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4" name="Google Shape;264;p6" title="100DC-intro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3913" y="2560900"/>
            <a:ext cx="6956576" cy="39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/>
          <p:nvPr/>
        </p:nvSpPr>
        <p:spPr>
          <a:xfrm>
            <a:off x="4243269" y="-17682"/>
            <a:ext cx="3695842" cy="6875682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7" descr="A colorful crystals i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09" y="-17682"/>
            <a:ext cx="4270400" cy="6875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/>
          <p:nvPr/>
        </p:nvSpPr>
        <p:spPr>
          <a:xfrm>
            <a:off x="7939110" y="-3093"/>
            <a:ext cx="4253133" cy="6892083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4">
            <a:alphaModFix/>
          </a:blip>
          <a:srcRect l="66712" r="16641"/>
          <a:stretch/>
        </p:blipFill>
        <p:spPr>
          <a:xfrm>
            <a:off x="7491267" y="1232312"/>
            <a:ext cx="738528" cy="69175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/>
          <p:cNvSpPr txBox="1"/>
          <p:nvPr/>
        </p:nvSpPr>
        <p:spPr>
          <a:xfrm>
            <a:off x="4485031" y="271908"/>
            <a:ext cx="3295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Crisis</a:t>
            </a:r>
            <a:endParaRPr sz="32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7823433" y="25701"/>
            <a:ext cx="4020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 &amp; </a:t>
            </a:r>
            <a:r>
              <a:rPr lang="en-GB" sz="32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Challenge</a:t>
            </a:r>
            <a:endParaRPr sz="32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5" name="Google Shape;275;p7"/>
          <p:cNvPicPr preferRelativeResize="0"/>
          <p:nvPr/>
        </p:nvPicPr>
        <p:blipFill rotWithShape="1">
          <a:blip r:embed="rId4">
            <a:alphaModFix/>
          </a:blip>
          <a:srcRect l="51905" r="32689"/>
          <a:stretch/>
        </p:blipFill>
        <p:spPr>
          <a:xfrm>
            <a:off x="7564183" y="2596340"/>
            <a:ext cx="683511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4">
            <a:alphaModFix/>
          </a:blip>
          <a:srcRect l="34020" r="49335"/>
          <a:stretch/>
        </p:blipFill>
        <p:spPr>
          <a:xfrm>
            <a:off x="7518067" y="3956008"/>
            <a:ext cx="738528" cy="6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4">
            <a:alphaModFix/>
          </a:blip>
          <a:srcRect l="16135" t="-4712" r="66152"/>
          <a:stretch/>
        </p:blipFill>
        <p:spPr>
          <a:xfrm>
            <a:off x="7461771" y="5286776"/>
            <a:ext cx="785920" cy="72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 txBox="1"/>
          <p:nvPr/>
        </p:nvSpPr>
        <p:spPr>
          <a:xfrm>
            <a:off x="4517379" y="1271562"/>
            <a:ext cx="3295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Sense of urgency</a:t>
            </a:r>
            <a:endParaRPr sz="2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8302609" y="1162590"/>
            <a:ext cx="3607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Fast - 30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or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 days from project start to completion 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4505825" y="2370039"/>
            <a:ext cx="28632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Success, or even survival is far from guaranteed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8323000" y="2502100"/>
            <a:ext cx="38948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 or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100-Day Goal feels almost impossible to achieve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4517379" y="3824169"/>
            <a:ext cx="300068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“All hands-on deck” - all focused on the crises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8302609" y="3902265"/>
            <a:ext cx="3607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Right team is assembled, all committed to the goal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4505825" y="5203123"/>
            <a:ext cx="29168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People ignore red tape, hierarchy and approvals</a:t>
            </a: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8322996" y="5182791"/>
            <a:ext cx="3607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Challenge</a:t>
            </a:r>
            <a:r>
              <a:rPr lang="en-GB" sz="2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team has full agency of their plan, to experiment and pivot during the 30 or 100 days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-24697" y="-25883"/>
            <a:ext cx="4277588" cy="6892083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114195" y="1993815"/>
            <a:ext cx="389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50" tIns="78550" rIns="78550" bIns="7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Inspire unusual behaviours</a:t>
            </a:r>
            <a:endParaRPr sz="4133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8" name="Google Shape;288;p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722327" y="5286776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d8e9d0f46_0_653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will it work</a:t>
            </a:r>
            <a:endParaRPr/>
          </a:p>
        </p:txBody>
      </p:sp>
      <p:pic>
        <p:nvPicPr>
          <p:cNvPr id="295" name="Google Shape;295;g2fd8e9d0f46_0_653" title="100DC-Events-team (3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763" y="1088650"/>
            <a:ext cx="7692484" cy="57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/>
          <p:nvPr/>
        </p:nvSpPr>
        <p:spPr>
          <a:xfrm>
            <a:off x="0" y="1032735"/>
            <a:ext cx="3026400" cy="58248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</a:pPr>
            <a:r>
              <a:rPr lang="en-GB" sz="3733"/>
              <a:t>Our 30-Day Challenge </a:t>
            </a:r>
            <a:endParaRPr sz="3733"/>
          </a:p>
        </p:txBody>
      </p:sp>
      <p:pic>
        <p:nvPicPr>
          <p:cNvPr id="302" name="Google Shape;302;p8"/>
          <p:cNvPicPr preferRelativeResize="0"/>
          <p:nvPr/>
        </p:nvPicPr>
        <p:blipFill rotWithShape="1">
          <a:blip r:embed="rId3">
            <a:alphaModFix/>
          </a:blip>
          <a:srcRect b="12010"/>
          <a:stretch/>
        </p:blipFill>
        <p:spPr>
          <a:xfrm>
            <a:off x="3369667" y="2485293"/>
            <a:ext cx="8325279" cy="23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8"/>
          <p:cNvSpPr txBox="1"/>
          <p:nvPr/>
        </p:nvSpPr>
        <p:spPr>
          <a:xfrm>
            <a:off x="3136392" y="2306318"/>
            <a:ext cx="14949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10416092" y="2306318"/>
            <a:ext cx="11160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Amplifier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4951692" y="4668967"/>
            <a:ext cx="4916700" cy="545700"/>
          </a:xfrm>
          <a:prstGeom prst="rect">
            <a:avLst/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30-Days implementation 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3026396" y="4668967"/>
            <a:ext cx="1925700" cy="545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9861263" y="4399973"/>
            <a:ext cx="2137500" cy="10887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E4C18"/>
              </a:gs>
              <a:gs pos="100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&amp; Amplify</a:t>
            </a:r>
            <a:endParaRPr sz="1467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104442" y="2350878"/>
            <a:ext cx="275160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Aim</a:t>
            </a: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Rapidly improve GBVF Maturity in our organisation focusing on a priority area as revealed by the Health Check results</a:t>
            </a:r>
            <a:endParaRPr sz="2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>
            <a:spLocks noGrp="1"/>
          </p:cNvSpPr>
          <p:nvPr>
            <p:ph type="title"/>
          </p:nvPr>
        </p:nvSpPr>
        <p:spPr>
          <a:xfrm>
            <a:off x="354075" y="-122875"/>
            <a:ext cx="1053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30-Day Challenge team</a:t>
            </a:r>
            <a:endParaRPr/>
          </a:p>
        </p:txBody>
      </p:sp>
      <p:sp>
        <p:nvSpPr>
          <p:cNvPr id="314" name="Google Shape;314;p11"/>
          <p:cNvSpPr/>
          <p:nvPr/>
        </p:nvSpPr>
        <p:spPr>
          <a:xfrm>
            <a:off x="9067058" y="1855775"/>
            <a:ext cx="2901600" cy="35709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Goal 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Set 30-Day Goal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Plan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Develop and implement the 30-day Work Plan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Elect team leaders &amp; shape team agreement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354067" y="1867733"/>
            <a:ext cx="2666800" cy="41320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Review Health Check Survey results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Focus 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– Decide on behaviour, practice, or policy to focus on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Actors 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Select the 30-Day team (4-8 staff members) and Team Coach.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4435992" y="5638758"/>
            <a:ext cx="4020300" cy="9144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Facilitate the workshops and coach the team leader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9530669" y="1825660"/>
            <a:ext cx="25959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11"/>
          <p:cNvSpPr txBox="1"/>
          <p:nvPr/>
        </p:nvSpPr>
        <p:spPr>
          <a:xfrm flipH="1">
            <a:off x="2029231" y="1273713"/>
            <a:ext cx="251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GB" sz="2133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Leadership team</a:t>
            </a:r>
            <a:endParaRPr sz="2133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 flipH="1">
            <a:off x="7823591" y="1303488"/>
            <a:ext cx="251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GB" sz="2133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30-Day team</a:t>
            </a:r>
            <a:endParaRPr sz="2133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0" name="Google Shape;3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862" y="1796018"/>
            <a:ext cx="6401625" cy="3372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1"/>
          <p:cNvSpPr txBox="1"/>
          <p:nvPr/>
        </p:nvSpPr>
        <p:spPr>
          <a:xfrm flipH="1">
            <a:off x="4362952" y="5168714"/>
            <a:ext cx="251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GB" sz="2400" b="1" i="0" u="none" strike="noStrike" cap="none">
                <a:solidFill>
                  <a:srgbClr val="558625"/>
                </a:solidFill>
                <a:latin typeface="Raleway"/>
                <a:ea typeface="Raleway"/>
                <a:cs typeface="Raleway"/>
                <a:sym typeface="Raleway"/>
              </a:rPr>
              <a:t>Team coach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 flipH="1">
            <a:off x="7577775" y="3502775"/>
            <a:ext cx="1350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GB" sz="24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Team 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GB" sz="24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leader</a:t>
            </a:r>
            <a:r>
              <a:rPr lang="en-GB" sz="24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endParaRPr sz="2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 flipH="1">
            <a:off x="3274799" y="3451608"/>
            <a:ext cx="178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Challenge mentor</a:t>
            </a:r>
            <a:endParaRPr sz="24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Macintosh PowerPoint</Application>
  <PresentationFormat>Widescreen</PresentationFormat>
  <Paragraphs>267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Architects Daughter</vt:lpstr>
      <vt:lpstr>Raleway</vt:lpstr>
      <vt:lpstr>Helvetica Neue</vt:lpstr>
      <vt:lpstr>Avenir</vt:lpstr>
      <vt:lpstr>Office Theme</vt:lpstr>
      <vt:lpstr>Office Theme</vt:lpstr>
      <vt:lpstr>GBVF Maturity 30-Day Challenge  Lift-off Workshop</vt:lpstr>
      <vt:lpstr>GBVF Maturity Health Check focus area</vt:lpstr>
      <vt:lpstr>What we doing today</vt:lpstr>
      <vt:lpstr>What is a  30-Day Challenge?</vt:lpstr>
      <vt:lpstr>PowerPoint Presentation</vt:lpstr>
      <vt:lpstr>PowerPoint Presentation</vt:lpstr>
      <vt:lpstr>How will it work</vt:lpstr>
      <vt:lpstr>Our 30-Day Challenge </vt:lpstr>
      <vt:lpstr>30-Day Challenge team</vt:lpstr>
      <vt:lpstr>Shaping our 30-Day Goal</vt:lpstr>
      <vt:lpstr>SMURF not SMART Goal!</vt:lpstr>
      <vt:lpstr>Policy goal templates</vt:lpstr>
      <vt:lpstr>Behaviour goal templates</vt:lpstr>
      <vt:lpstr>Refining the goal</vt:lpstr>
      <vt:lpstr>Team leader election and team agreement</vt:lpstr>
      <vt:lpstr>Our team agreement</vt:lpstr>
      <vt:lpstr>Work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GBVF Maturity 30-Day Challenge  Lift-off Workshop</dc:title>
  <dc:creator>Santa Van Der Walt</dc:creator>
  <cp:lastModifiedBy>Alrien vdWalt</cp:lastModifiedBy>
  <cp:revision>1</cp:revision>
  <dcterms:created xsi:type="dcterms:W3CDTF">2021-04-20T09:06:47Z</dcterms:created>
  <dcterms:modified xsi:type="dcterms:W3CDTF">2024-10-19T14:00:47Z</dcterms:modified>
</cp:coreProperties>
</file>