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Avenir" panose="02000503020000020003" pitchFamily="2" charset="0"/>
      <p:regular r:id="rId16"/>
      <p:italic r:id="rId17"/>
    </p:embeddedFont>
    <p:embeddedFont>
      <p:font typeface="Helvetica Neue" panose="02000503000000020004" pitchFamily="2" charset="0"/>
      <p:regular r:id="rId18"/>
      <p:bold r:id="rId19"/>
      <p:italic r:id="rId20"/>
      <p:boldItalic r:id="rId21"/>
    </p:embeddedFont>
    <p:embeddedFont>
      <p:font typeface="Raleway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tjCwHLEpI3ml3n6dXfuPX+a72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157642-D5D1-4645-B43A-14B926B64E4C}">
  <a:tblStyle styleId="{6E157642-D5D1-4645-B43A-14B926B64E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88" d="100"/>
          <a:sy n="88" d="100"/>
        </p:scale>
        <p:origin x="18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fdc9de1d01_0_1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5" name="Google Shape;205;g2fdc9de1d0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4b8e6be5d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3" name="Google Shape;213;g2d4b8e6be5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dc9de1d01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fdc9de1d01_0_3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2fdc9de1d01_0_3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dc9de1d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Google Shape;152;g2fdc9de1d01_0_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dc9de1d01_0_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0" name="Google Shape;160;g2fdc9de1d0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dc9de1d01_0_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g2fdc9de1d0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dc9de1d01_0_9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1" name="Google Shape;181;g2fdc9de1d0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dc9de1d01_0_1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9" name="Google Shape;189;g2fdc9de1d0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fdc9de1d01_0_1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7" name="Google Shape;197;g2fdc9de1d0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jp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/>
          <p:nvPr/>
        </p:nvSpPr>
        <p:spPr>
          <a:xfrm>
            <a:off x="10049400" y="0"/>
            <a:ext cx="2142599" cy="18796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19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8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/>
          <p:nvPr/>
        </p:nvSpPr>
        <p:spPr>
          <a:xfrm>
            <a:off x="10049401" y="0"/>
            <a:ext cx="2142599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26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6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6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42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26" descr="A logo with fireworks in the background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9213" y="3131588"/>
            <a:ext cx="1715710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6" descr="A black background with white text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7201" y="5561409"/>
            <a:ext cx="1627000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7" descr="A group of colorful cubes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210"/>
            <a:ext cx="12192199" cy="53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7" descr="A picture containing text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525" y="5755659"/>
            <a:ext cx="1626998" cy="74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7" descr="Logo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7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7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7"/>
          <p:cNvSpPr/>
          <p:nvPr/>
        </p:nvSpPr>
        <p:spPr>
          <a:xfrm>
            <a:off x="0" y="-1"/>
            <a:ext cx="12192000" cy="529961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7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14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28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9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/>
          <p:nvPr/>
        </p:nvSpPr>
        <p:spPr>
          <a:xfrm>
            <a:off x="5458691" y="0"/>
            <a:ext cx="673330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0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29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/>
          <p:nvPr/>
        </p:nvSpPr>
        <p:spPr>
          <a:xfrm>
            <a:off x="-1" y="0"/>
            <a:ext cx="5458692" cy="6858000"/>
          </a:xfrm>
          <a:prstGeom prst="rect">
            <a:avLst/>
          </a:prstGeom>
          <a:solidFill>
            <a:schemeClr val="dk2">
              <a:alpha val="9803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01" y="2777059"/>
            <a:ext cx="5104115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1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6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2" name="Google Shape;92;p31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2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2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32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199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33" descr="A group of people standing togeth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" b="2389"/>
          <a:stretch/>
        </p:blipFill>
        <p:spPr>
          <a:xfrm>
            <a:off x="-9117" y="3148553"/>
            <a:ext cx="12201117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4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5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2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dc9de1d01_0_320"/>
          <p:cNvSpPr txBox="1">
            <a:spLocks noGrp="1"/>
          </p:cNvSpPr>
          <p:nvPr>
            <p:ph type="title"/>
          </p:nvPr>
        </p:nvSpPr>
        <p:spPr>
          <a:xfrm>
            <a:off x="380992" y="439359"/>
            <a:ext cx="11430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1pPr>
            <a:lvl2pPr marR="0" lvl="1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2pPr>
            <a:lvl3pPr marR="0" lvl="2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3pPr>
            <a:lvl4pPr marR="0" lvl="3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4pPr>
            <a:lvl5pPr marR="0" lvl="4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5pPr>
            <a:lvl6pPr marR="0" lvl="5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6pPr>
            <a:lvl7pPr marR="0" lvl="6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7pPr>
            <a:lvl8pPr marR="0" lvl="7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8pPr>
            <a:lvl9pPr marR="0" lvl="8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g2fdc9de1d01_0_320"/>
          <p:cNvSpPr txBox="1">
            <a:spLocks noGrp="1"/>
          </p:cNvSpPr>
          <p:nvPr>
            <p:ph type="sldNum" idx="12"/>
          </p:nvPr>
        </p:nvSpPr>
        <p:spPr>
          <a:xfrm>
            <a:off x="11620351" y="639126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75" tIns="32775" rIns="32775" bIns="32775" anchor="t" anchorCtr="0">
            <a:no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3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fd8e9d0f46_0_95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8" name="Google Shape;38;g2fd8e9d0f46_0_95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39" name="Google Shape;39;g2fd8e9d0f46_0_95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4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4"/>
          <p:cNvSpPr txBox="1"/>
          <p:nvPr/>
        </p:nvSpPr>
        <p:spPr>
          <a:xfrm>
            <a:off x="141401" y="2731767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24" descr="A picture containing shape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" descr="A group of colorful cubes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-27209"/>
            <a:ext cx="12192199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3"/>
          <p:cNvSpPr/>
          <p:nvPr/>
        </p:nvSpPr>
        <p:spPr>
          <a:xfrm>
            <a:off x="0" y="1298354"/>
            <a:ext cx="12192000" cy="55596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5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5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5"/>
          <p:cNvSpPr txBox="1"/>
          <p:nvPr/>
        </p:nvSpPr>
        <p:spPr>
          <a:xfrm>
            <a:off x="84841" y="585470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25" descr="A picture containing shape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-1"/>
            <a:ext cx="12192000" cy="10437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7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>
            <a:spLocks noGrp="1"/>
          </p:cNvSpPr>
          <p:nvPr>
            <p:ph type="ctrTitle"/>
          </p:nvPr>
        </p:nvSpPr>
        <p:spPr>
          <a:xfrm>
            <a:off x="1372112" y="5140025"/>
            <a:ext cx="71244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-GB" sz="3300">
                <a:solidFill>
                  <a:schemeClr val="lt1"/>
                </a:solidFill>
              </a:rPr>
              <a:t>GBVF Maturity 30-Day Challenge</a:t>
            </a:r>
            <a:endParaRPr sz="33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endParaRPr sz="33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-GB" sz="4000"/>
              <a:t>Refuelling Workshop</a:t>
            </a:r>
            <a:endParaRPr sz="4000"/>
          </a:p>
        </p:txBody>
      </p:sp>
      <p:sp>
        <p:nvSpPr>
          <p:cNvPr id="114" name="Google Shape;114;p1"/>
          <p:cNvSpPr/>
          <p:nvPr/>
        </p:nvSpPr>
        <p:spPr>
          <a:xfrm>
            <a:off x="2820681" y="330180"/>
            <a:ext cx="4122795" cy="416322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3083539" y="595615"/>
            <a:ext cx="3597078" cy="3632353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 descr="A person with a flag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73"/>
          <a:stretch/>
        </p:blipFill>
        <p:spPr>
          <a:xfrm>
            <a:off x="3944900" y="1028426"/>
            <a:ext cx="1978825" cy="23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3434300" y="3227250"/>
            <a:ext cx="3000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Movement</a:t>
            </a:r>
            <a:endParaRPr sz="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fdc9de1d01_0_120"/>
          <p:cNvSpPr/>
          <p:nvPr/>
        </p:nvSpPr>
        <p:spPr>
          <a:xfrm>
            <a:off x="678217" y="2215600"/>
            <a:ext cx="3110700" cy="31707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08;g2fdc9de1d01_0_120"/>
          <p:cNvSpPr/>
          <p:nvPr/>
        </p:nvSpPr>
        <p:spPr>
          <a:xfrm>
            <a:off x="312071" y="96207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Sharpening the plan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g2fdc9de1d01_0_120"/>
          <p:cNvSpPr txBox="1">
            <a:spLocks noGrp="1"/>
          </p:cNvSpPr>
          <p:nvPr>
            <p:ph type="body" idx="1"/>
          </p:nvPr>
        </p:nvSpPr>
        <p:spPr>
          <a:xfrm>
            <a:off x="4322633" y="1604200"/>
            <a:ext cx="7470900" cy="43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609600" marR="0" lvl="0" indent="-4635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Translate the Troika advice into action steps in the work plan.</a:t>
            </a: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4635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And what else can the team do in the next part of the challenge to increase the odds of achieving the goal? </a:t>
            </a: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4635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Raleway"/>
              <a:buChar char="●"/>
            </a:pPr>
            <a:r>
              <a:rPr lang="en-GB" sz="2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Prioritise if need be, and build into the plan.</a:t>
            </a: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1920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0" name="Google Shape;210;g2fdc9de1d01_0_1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567" y="3043433"/>
            <a:ext cx="1376000" cy="1324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d4b8e6be5d_1_0"/>
          <p:cNvSpPr/>
          <p:nvPr/>
        </p:nvSpPr>
        <p:spPr>
          <a:xfrm>
            <a:off x="678167" y="2120033"/>
            <a:ext cx="3110700" cy="31707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2d4b8e6be5d_1_0"/>
          <p:cNvSpPr/>
          <p:nvPr/>
        </p:nvSpPr>
        <p:spPr>
          <a:xfrm>
            <a:off x="389100" y="0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Reflect on the team agreement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Google Shape;217;g2d4b8e6be5d_1_0"/>
          <p:cNvSpPr txBox="1">
            <a:spLocks noGrp="1"/>
          </p:cNvSpPr>
          <p:nvPr>
            <p:ph type="body" idx="1"/>
          </p:nvPr>
        </p:nvSpPr>
        <p:spPr>
          <a:xfrm>
            <a:off x="4800600" y="2879225"/>
            <a:ext cx="5510100" cy="1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121920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Add the link to your </a:t>
            </a:r>
            <a:r>
              <a:rPr lang="en-GB" sz="400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Mentimeter</a:t>
            </a:r>
            <a:r>
              <a:rPr lang="en-GB" sz="40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survey here.</a:t>
            </a:r>
            <a:endParaRPr sz="40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8" name="Google Shape;218;g2d4b8e6be5d_1_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679" y="2817938"/>
            <a:ext cx="2087672" cy="18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fdc9de1d01_0_331"/>
          <p:cNvSpPr/>
          <p:nvPr/>
        </p:nvSpPr>
        <p:spPr>
          <a:xfrm>
            <a:off x="8051700" y="4160025"/>
            <a:ext cx="3175200" cy="28209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Advice and ideas to prepare for Sustainability &amp; Scaling </a:t>
            </a:r>
            <a:endParaRPr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5" name="Google Shape;225;g2fdc9de1d01_0_331"/>
          <p:cNvSpPr/>
          <p:nvPr/>
        </p:nvSpPr>
        <p:spPr>
          <a:xfrm>
            <a:off x="1299600" y="4171275"/>
            <a:ext cx="3175200" cy="2820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Revised goal, Progress and improvement ideas and New ideas</a:t>
            </a:r>
            <a:endParaRPr sz="2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6" name="Google Shape;226;g2fdc9de1d01_0_331"/>
          <p:cNvSpPr txBox="1"/>
          <p:nvPr/>
        </p:nvSpPr>
        <p:spPr>
          <a:xfrm>
            <a:off x="4698400" y="4254875"/>
            <a:ext cx="3175200" cy="2726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 sz="2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Please help!</a:t>
            </a:r>
            <a:endParaRPr sz="24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7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7" name="Google Shape;227;g2fdc9de1d01_0_331"/>
          <p:cNvSpPr/>
          <p:nvPr/>
        </p:nvSpPr>
        <p:spPr>
          <a:xfrm>
            <a:off x="-27200" y="2642966"/>
            <a:ext cx="12246300" cy="16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Google Shape;228;g2fdc9de1d01_0_331"/>
          <p:cNvCxnSpPr/>
          <p:nvPr/>
        </p:nvCxnSpPr>
        <p:spPr>
          <a:xfrm rot="10800000" flipH="1">
            <a:off x="1387200" y="3467617"/>
            <a:ext cx="10004700" cy="123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9" name="Google Shape;229;g2fdc9de1d01_0_331"/>
          <p:cNvSpPr/>
          <p:nvPr/>
        </p:nvSpPr>
        <p:spPr>
          <a:xfrm>
            <a:off x="9814596" y="3012400"/>
            <a:ext cx="869100" cy="833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8387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fdc9de1d01_0_331"/>
          <p:cNvSpPr/>
          <p:nvPr/>
        </p:nvSpPr>
        <p:spPr>
          <a:xfrm>
            <a:off x="1387202" y="3003394"/>
            <a:ext cx="869100" cy="851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8387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g2fdc9de1d01_0_331" descr="Ic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3900" y="3137634"/>
            <a:ext cx="315810" cy="67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fdc9de1d01_0_331" descr="A picture containing ic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2560" y="3159845"/>
            <a:ext cx="433273" cy="53830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fdc9de1d01_0_331"/>
          <p:cNvSpPr/>
          <p:nvPr/>
        </p:nvSpPr>
        <p:spPr>
          <a:xfrm>
            <a:off x="5903966" y="3023442"/>
            <a:ext cx="869100" cy="851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8387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2fdc9de1d01_0_331" descr="Icon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1138" y="3191203"/>
            <a:ext cx="626101" cy="4138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fdc9de1d01_0_331"/>
          <p:cNvSpPr/>
          <p:nvPr/>
        </p:nvSpPr>
        <p:spPr>
          <a:xfrm>
            <a:off x="8051700" y="1577750"/>
            <a:ext cx="3837000" cy="140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forward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2fdc9de1d01_0_331"/>
          <p:cNvSpPr/>
          <p:nvPr/>
        </p:nvSpPr>
        <p:spPr>
          <a:xfrm flipH="1">
            <a:off x="637800" y="1577755"/>
            <a:ext cx="3837000" cy="140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Looking Back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fdc9de1d01_0_331"/>
          <p:cNvSpPr/>
          <p:nvPr/>
        </p:nvSpPr>
        <p:spPr>
          <a:xfrm rot="5400000">
            <a:off x="5566167" y="904925"/>
            <a:ext cx="1544700" cy="1931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000">
                <a:solidFill>
                  <a:srgbClr val="FFFFFF"/>
                </a:solidFill>
              </a:rPr>
              <a:t>Looking in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fdc9de1d01_0_331"/>
          <p:cNvSpPr txBox="1"/>
          <p:nvPr/>
        </p:nvSpPr>
        <p:spPr>
          <a:xfrm>
            <a:off x="266101" y="220682"/>
            <a:ext cx="105156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3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Conversation with </a:t>
            </a:r>
            <a:r>
              <a:rPr lang="en-GB" sz="4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Leaders</a:t>
            </a:r>
            <a:endParaRPr sz="43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/>
        </p:nvSpPr>
        <p:spPr>
          <a:xfrm>
            <a:off x="1969650" y="3424825"/>
            <a:ext cx="82527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GB" sz="41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www.endinggbvf.org</a:t>
            </a:r>
            <a:endParaRPr sz="41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/>
          <p:nvPr/>
        </p:nvSpPr>
        <p:spPr>
          <a:xfrm>
            <a:off x="0" y="1032735"/>
            <a:ext cx="3026400" cy="582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</a:pPr>
            <a:r>
              <a:rPr lang="en-GB" sz="3733"/>
              <a:t>Our 30-Day Challenge </a:t>
            </a:r>
            <a:endParaRPr sz="3733"/>
          </a:p>
        </p:txBody>
      </p:sp>
      <p:pic>
        <p:nvPicPr>
          <p:cNvPr id="124" name="Google Shape;124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9667" y="2485293"/>
            <a:ext cx="8325279" cy="235065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 txBox="1"/>
          <p:nvPr/>
        </p:nvSpPr>
        <p:spPr>
          <a:xfrm>
            <a:off x="3136392" y="2306318"/>
            <a:ext cx="1494900" cy="7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Leaders</a:t>
            </a:r>
            <a:endParaRPr sz="1467" b="1" i="0" u="none" strike="noStrike" cap="none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Set-up</a:t>
            </a:r>
            <a:endParaRPr sz="1467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Decisions</a:t>
            </a:r>
            <a:endParaRPr sz="1467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10416092" y="2306318"/>
            <a:ext cx="1116000" cy="7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Leaders</a:t>
            </a:r>
            <a:endParaRPr sz="1467" b="1" i="0" u="none" strike="noStrike" cap="none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Amplifier decisions</a:t>
            </a:r>
            <a:endParaRPr sz="1467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4951692" y="4668967"/>
            <a:ext cx="4916700" cy="545700"/>
          </a:xfrm>
          <a:prstGeom prst="rect">
            <a:avLst/>
          </a:prstGeom>
          <a:gradFill>
            <a:gsLst>
              <a:gs pos="0">
                <a:srgbClr val="950910"/>
              </a:gs>
              <a:gs pos="100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30-Days implementation </a:t>
            </a:r>
            <a:endParaRPr sz="1467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3026396" y="4668967"/>
            <a:ext cx="1925700" cy="5457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Set-up</a:t>
            </a:r>
            <a:endParaRPr sz="1467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61263" y="4399973"/>
            <a:ext cx="2137500" cy="10887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E4C18"/>
              </a:gs>
              <a:gs pos="10000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rPr lang="en-GB" sz="1467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Sustain &amp; Amplify</a:t>
            </a:r>
            <a:endParaRPr sz="1467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Google Shape;130;p8"/>
          <p:cNvSpPr txBox="1"/>
          <p:nvPr/>
        </p:nvSpPr>
        <p:spPr>
          <a:xfrm>
            <a:off x="104442" y="2350878"/>
            <a:ext cx="2751600" cy="3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Aim</a:t>
            </a:r>
            <a:endParaRPr sz="28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Rapidly improve GBVF Maturity in our organisation focusing on a priority area as revealed by the Health Check results</a:t>
            </a:r>
            <a:endParaRPr sz="28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6867800" y="1235100"/>
            <a:ext cx="1214400" cy="13257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50910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/>
          <p:nvPr/>
        </p:nvSpPr>
        <p:spPr>
          <a:xfrm>
            <a:off x="0" y="1073401"/>
            <a:ext cx="12192000" cy="57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-1" y="-101923"/>
            <a:ext cx="12192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</a:pPr>
            <a:r>
              <a:rPr lang="en-GB"/>
              <a:t>What We Are Doing Today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536704" y="2110252"/>
            <a:ext cx="1657086" cy="1657086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3628717" y="21579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6797800" y="21579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9747763" y="215795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406C16"/>
              </a:gs>
              <a:gs pos="50000">
                <a:srgbClr val="5E9D20"/>
              </a:gs>
              <a:gs pos="100000">
                <a:srgbClr val="71BC2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3" descr="A calendar with a check mark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1337" y="2623128"/>
            <a:ext cx="772340" cy="755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descr="A group of people in a circle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548" y="2570165"/>
            <a:ext cx="960743" cy="75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 descr="A white magnifying glass with a arrow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196" y="2558020"/>
            <a:ext cx="823264" cy="82076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/>
          <p:nvPr/>
        </p:nvSpPr>
        <p:spPr>
          <a:xfrm>
            <a:off x="222388" y="4077158"/>
            <a:ext cx="2319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Review </a:t>
            </a:r>
            <a:r>
              <a:rPr lang="en-GB" sz="19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progress</a:t>
            </a: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 far,</a:t>
            </a: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and renew our commitment to the </a:t>
            </a:r>
            <a:r>
              <a:rPr lang="en-GB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30</a:t>
            </a: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-day Goal.</a:t>
            </a: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3144701" y="4077150"/>
            <a:ext cx="27594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Sharpen </a:t>
            </a:r>
            <a:r>
              <a:rPr lang="en-GB" sz="19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</a:t>
            </a:r>
            <a:r>
              <a:rPr lang="en-GB" sz="19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plan</a:t>
            </a: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Identify </a:t>
            </a:r>
            <a:r>
              <a:rPr lang="en-GB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additional actions that can help us achieve our goal</a:t>
            </a:r>
            <a:endParaRPr sz="24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9241504" y="4077158"/>
            <a:ext cx="2421300" cy="18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Talk</a:t>
            </a:r>
            <a:r>
              <a:rPr lang="en-GB" sz="19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with our </a:t>
            </a:r>
            <a:r>
              <a:rPr lang="en-GB" sz="19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Mentors</a:t>
            </a:r>
            <a:r>
              <a:rPr lang="en-GB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en-GB" sz="1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about the past, the </a:t>
            </a: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present and the future</a:t>
            </a:r>
            <a:endParaRPr sz="24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6321946" y="4077158"/>
            <a:ext cx="25017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Reflect on our </a:t>
            </a:r>
            <a:r>
              <a:rPr lang="en-GB" sz="19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Team Agreement</a:t>
            </a: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are we doing well? What do we need to change? </a:t>
            </a:r>
            <a:endParaRPr sz="24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9" name="Google Shape;149;p3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375" y="2588700"/>
            <a:ext cx="772350" cy="824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dc9de1d01_0_24"/>
          <p:cNvSpPr/>
          <p:nvPr/>
        </p:nvSpPr>
        <p:spPr>
          <a:xfrm>
            <a:off x="0" y="1051450"/>
            <a:ext cx="7345500" cy="580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5" name="Google Shape;155;g2fdc9de1d01_0_24"/>
          <p:cNvSpPr txBox="1">
            <a:spLocks noGrp="1"/>
          </p:cNvSpPr>
          <p:nvPr>
            <p:ph type="title"/>
          </p:nvPr>
        </p:nvSpPr>
        <p:spPr>
          <a:xfrm>
            <a:off x="409770" y="-160600"/>
            <a:ext cx="77859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Getting Started... 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g2fdc9de1d01_0_24"/>
          <p:cNvSpPr txBox="1"/>
          <p:nvPr/>
        </p:nvSpPr>
        <p:spPr>
          <a:xfrm>
            <a:off x="616807" y="948450"/>
            <a:ext cx="62415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100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aleway"/>
              <a:buChar char="●"/>
            </a:pPr>
            <a:r>
              <a:rPr lang="en-GB" sz="3100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was one positive surprise about working on this challenge?</a:t>
            </a:r>
            <a:endParaRPr sz="3100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aleway"/>
              <a:buChar char="●"/>
            </a:pPr>
            <a:r>
              <a:rPr lang="en-GB" sz="31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was a not so-positive experience?</a:t>
            </a:r>
            <a:endParaRPr sz="31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600" marR="0" lvl="0" indent="-501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aleway"/>
              <a:buChar char="●"/>
            </a:pPr>
            <a:r>
              <a:rPr lang="en-GB" sz="3100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made you a little uncomfortable?</a:t>
            </a:r>
            <a:endParaRPr sz="3100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7" name="Google Shape;157;g2fdc9de1d01_0_24" descr="Social distancing, greeting, coronavirus, elbow icon - Free downlo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933" y="2224392"/>
            <a:ext cx="3241716" cy="3481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dc9de1d01_0_64"/>
          <p:cNvSpPr/>
          <p:nvPr/>
        </p:nvSpPr>
        <p:spPr>
          <a:xfrm>
            <a:off x="0" y="5601447"/>
            <a:ext cx="12192000" cy="1256400"/>
          </a:xfrm>
          <a:prstGeom prst="rect">
            <a:avLst/>
          </a:prstGeom>
          <a:solidFill>
            <a:srgbClr val="AC1F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3" name="Google Shape;163;g2fdc9de1d01_0_64"/>
          <p:cNvSpPr txBox="1">
            <a:spLocks noGrp="1"/>
          </p:cNvSpPr>
          <p:nvPr>
            <p:ph type="title"/>
          </p:nvPr>
        </p:nvSpPr>
        <p:spPr>
          <a:xfrm>
            <a:off x="412457" y="322123"/>
            <a:ext cx="7811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4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Goal Confidence</a:t>
            </a:r>
            <a:endParaRPr sz="43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4" name="Google Shape;164;g2fdc9de1d01_0_64"/>
          <p:cNvSpPr txBox="1">
            <a:spLocks noGrp="1"/>
          </p:cNvSpPr>
          <p:nvPr>
            <p:ph type="body" idx="1"/>
          </p:nvPr>
        </p:nvSpPr>
        <p:spPr>
          <a:xfrm>
            <a:off x="412458" y="2069717"/>
            <a:ext cx="9247200" cy="42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On a </a:t>
            </a:r>
            <a:r>
              <a:rPr lang="en-GB" sz="29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SCALE </a:t>
            </a: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of</a:t>
            </a:r>
            <a:r>
              <a:rPr lang="en-GB" sz="29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1-5 </a:t>
            </a: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how confident are we that we will reach your 30-Day Goal?</a:t>
            </a: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47700" lvl="1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 =  I feel we have no chance to reach our goal</a:t>
            </a: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47700" lvl="1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 sz="29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5 =  I am 100% certain we will reach our goal</a:t>
            </a: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endParaRPr sz="29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endParaRPr sz="3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65" name="Google Shape;165;g2fdc9de1d01_0_64"/>
          <p:cNvGrpSpPr/>
          <p:nvPr/>
        </p:nvGrpSpPr>
        <p:grpSpPr>
          <a:xfrm>
            <a:off x="9710258" y="1895117"/>
            <a:ext cx="2098649" cy="4320061"/>
            <a:chOff x="0" y="0"/>
            <a:chExt cx="2715995" cy="5431989"/>
          </a:xfrm>
        </p:grpSpPr>
        <p:pic>
          <p:nvPicPr>
            <p:cNvPr id="166" name="Google Shape;166;g2fdc9de1d01_0_64" descr="cold-1293305_1280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715995" cy="54319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g2fdc9de1d01_0_64"/>
            <p:cNvSpPr/>
            <p:nvPr/>
          </p:nvSpPr>
          <p:spPr>
            <a:xfrm>
              <a:off x="1194785" y="2360086"/>
              <a:ext cx="326400" cy="2652000"/>
            </a:xfrm>
            <a:prstGeom prst="rect">
              <a:avLst/>
            </a:prstGeom>
            <a:solidFill>
              <a:srgbClr val="A7172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" name="Google Shape;168;g2fdc9de1d01_0_64"/>
            <p:cNvSpPr/>
            <p:nvPr/>
          </p:nvSpPr>
          <p:spPr>
            <a:xfrm>
              <a:off x="775883" y="4045056"/>
              <a:ext cx="1164300" cy="1164300"/>
            </a:xfrm>
            <a:prstGeom prst="ellipse">
              <a:avLst/>
            </a:prstGeom>
            <a:solidFill>
              <a:srgbClr val="A7172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dc9de1d01_0_56"/>
          <p:cNvSpPr txBox="1">
            <a:spLocks noGrp="1"/>
          </p:cNvSpPr>
          <p:nvPr>
            <p:ph type="body" idx="1"/>
          </p:nvPr>
        </p:nvSpPr>
        <p:spPr>
          <a:xfrm>
            <a:off x="920133" y="2472917"/>
            <a:ext cx="60585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What are 2-3 things </a:t>
            </a:r>
            <a:endParaRPr sz="2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the team did that </a:t>
            </a:r>
            <a:endParaRPr sz="2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contributed the most </a:t>
            </a:r>
            <a:endParaRPr sz="2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towards achieving the goal?</a:t>
            </a:r>
            <a:endParaRPr sz="2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4" name="Google Shape;174;g2fdc9de1d01_0_56"/>
          <p:cNvSpPr txBox="1"/>
          <p:nvPr/>
        </p:nvSpPr>
        <p:spPr>
          <a:xfrm>
            <a:off x="370057" y="0"/>
            <a:ext cx="7811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Project progress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5" name="Google Shape;175;g2fdc9de1d01_0_56"/>
          <p:cNvSpPr/>
          <p:nvPr/>
        </p:nvSpPr>
        <p:spPr>
          <a:xfrm>
            <a:off x="7953325" y="1052000"/>
            <a:ext cx="4238400" cy="5806200"/>
          </a:xfrm>
          <a:prstGeom prst="rect">
            <a:avLst/>
          </a:prstGeom>
          <a:solidFill>
            <a:srgbClr val="AC1F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6" name="Google Shape;176;g2fdc9de1d01_0_56"/>
          <p:cNvSpPr txBox="1"/>
          <p:nvPr/>
        </p:nvSpPr>
        <p:spPr>
          <a:xfrm>
            <a:off x="4922765" y="6283133"/>
            <a:ext cx="4238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fdc9de1d01_0_56"/>
          <p:cNvSpPr/>
          <p:nvPr/>
        </p:nvSpPr>
        <p:spPr>
          <a:xfrm>
            <a:off x="9313817" y="2861477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2fdc9de1d01_0_56" descr="A white magnifying glass with a arrow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7309" y="3309245"/>
            <a:ext cx="823264" cy="82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dc9de1d01_0_99"/>
          <p:cNvSpPr txBox="1">
            <a:spLocks noGrp="1"/>
          </p:cNvSpPr>
          <p:nvPr>
            <p:ph type="body" idx="1"/>
          </p:nvPr>
        </p:nvSpPr>
        <p:spPr>
          <a:xfrm>
            <a:off x="8040750" y="4289175"/>
            <a:ext cx="3776700" cy="2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Everyone takes a minute to think of an obstacle that your team face that you would like help on (as a ‘client’)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4" name="Google Shape;184;g2fdc9de1d01_0_99"/>
          <p:cNvSpPr/>
          <p:nvPr/>
        </p:nvSpPr>
        <p:spPr>
          <a:xfrm>
            <a:off x="0" y="1013350"/>
            <a:ext cx="7766700" cy="584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9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Troika Consulting</a:t>
            </a:r>
            <a:endParaRPr sz="29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About giving and getting help</a:t>
            </a:r>
            <a:endParaRPr sz="29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9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Form g</a:t>
            </a: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roups of 3</a:t>
            </a:r>
            <a:endParaRPr sz="2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 Rounds </a:t>
            </a:r>
            <a:endParaRPr sz="29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with the same 3 people</a:t>
            </a:r>
            <a:endParaRPr sz="29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900" b="1">
              <a:solidFill>
                <a:srgbClr val="FFFF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3100" b="1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 each round</a:t>
            </a:r>
            <a:endParaRPr sz="3100" b="1" u="sng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 person is the client </a:t>
            </a:r>
            <a:endParaRPr sz="2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 other 2 are consultants/advisors</a:t>
            </a:r>
            <a:endParaRPr sz="29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2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5" name="Google Shape;185;g2fdc9de1d01_0_9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6413" y="1673329"/>
            <a:ext cx="2208133" cy="220813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fdc9de1d01_0_99"/>
          <p:cNvSpPr/>
          <p:nvPr/>
        </p:nvSpPr>
        <p:spPr>
          <a:xfrm>
            <a:off x="263671" y="68475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Overcoming Obstacles - Troika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dc9de1d01_0_106"/>
          <p:cNvSpPr/>
          <p:nvPr/>
        </p:nvSpPr>
        <p:spPr>
          <a:xfrm>
            <a:off x="263671" y="69574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Overcoming Obstacles - Troika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g2fdc9de1d01_0_106"/>
          <p:cNvSpPr/>
          <p:nvPr/>
        </p:nvSpPr>
        <p:spPr>
          <a:xfrm>
            <a:off x="0" y="1042325"/>
            <a:ext cx="7766700" cy="581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-GB" sz="2900" i="0" u="none" strike="noStrike" cap="non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clients</a:t>
            </a:r>
            <a:r>
              <a:rPr lang="en-GB" sz="2900" i="0" u="none" strike="noStrike" cap="none">
                <a:solidFill>
                  <a:srgbClr val="FFD96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shares an obstacles</a:t>
            </a:r>
            <a:r>
              <a:rPr lang="en-GB" sz="2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and answer clarifying questions</a:t>
            </a:r>
            <a:endParaRPr sz="2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-GB" sz="2900" i="0" u="none" strike="noStrike" cap="non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advisors</a:t>
            </a: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share ideas/experiments they think would be helpful for the client </a:t>
            </a:r>
            <a:endParaRPr sz="29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1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After </a:t>
            </a:r>
            <a:r>
              <a:rPr lang="en-GB" sz="29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each round </a:t>
            </a: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</a:t>
            </a:r>
            <a:r>
              <a:rPr lang="en-GB" sz="2900" i="0" u="none" strike="noStrike" cap="non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change </a:t>
            </a:r>
            <a:endParaRPr sz="2900" i="0" u="none" strike="noStrike" cap="none">
              <a:solidFill>
                <a:srgbClr val="FFFF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900" i="0" u="none" strike="noStrike" cap="none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roles</a:t>
            </a:r>
            <a:r>
              <a:rPr lang="en-GB" sz="2900" i="0" u="none" strike="noStrike" cap="none">
                <a:solidFill>
                  <a:srgbClr val="FFFF8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9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but stay in the same group</a:t>
            </a:r>
            <a:endParaRPr sz="29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9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3" name="Google Shape;193;g2fdc9de1d01_0_10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379" y="1460963"/>
            <a:ext cx="2208133" cy="220813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fdc9de1d01_0_106"/>
          <p:cNvSpPr txBox="1">
            <a:spLocks noGrp="1"/>
          </p:cNvSpPr>
          <p:nvPr>
            <p:ph type="body" idx="1"/>
          </p:nvPr>
        </p:nvSpPr>
        <p:spPr>
          <a:xfrm>
            <a:off x="7781600" y="3966133"/>
            <a:ext cx="4410300" cy="25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500"/>
              <a:buNone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IDEAS for advisors 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38200" lvl="0" indent="-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Power through this? OR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38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Work around it? OR...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38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aleway"/>
              <a:buChar char="●"/>
            </a:pPr>
            <a:r>
              <a:rPr lang="en-GB" sz="2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Shift your position or the destination? </a:t>
            </a:r>
            <a:endParaRPr sz="2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fdc9de1d01_0_113"/>
          <p:cNvSpPr txBox="1">
            <a:spLocks noGrp="1"/>
          </p:cNvSpPr>
          <p:nvPr>
            <p:ph type="body" idx="1"/>
          </p:nvPr>
        </p:nvSpPr>
        <p:spPr>
          <a:xfrm>
            <a:off x="847467" y="1282167"/>
            <a:ext cx="7295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 groups of 3 - choose someone to start as client.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g2fdc9de1d01_0_113"/>
          <p:cNvSpPr/>
          <p:nvPr/>
        </p:nvSpPr>
        <p:spPr>
          <a:xfrm>
            <a:off x="8930475" y="1052000"/>
            <a:ext cx="3261600" cy="580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4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One advisor keep an eye on the </a:t>
            </a:r>
            <a:r>
              <a:rPr lang="en-GB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time</a:t>
            </a:r>
            <a:r>
              <a:rPr lang="en-GB" sz="24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24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4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will </a:t>
            </a:r>
            <a:r>
              <a:rPr lang="en-GB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announce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4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when a NEW ROUND must start.</a:t>
            </a:r>
            <a:endParaRPr sz="24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40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01" name="Google Shape;201;g2fdc9de1d01_0_113"/>
          <p:cNvGraphicFramePr/>
          <p:nvPr/>
        </p:nvGraphicFramePr>
        <p:xfrm>
          <a:off x="364700" y="2028433"/>
          <a:ext cx="8260725" cy="4399225"/>
        </p:xfrm>
        <a:graphic>
          <a:graphicData uri="http://schemas.openxmlformats.org/drawingml/2006/table">
            <a:tbl>
              <a:tblPr>
                <a:noFill/>
                <a:tableStyleId>{6E157642-D5D1-4645-B43A-14B926B64E4C}</a:tableStyleId>
              </a:tblPr>
              <a:tblGrid>
                <a:gridCol w="129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 min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solidFill>
                            <a:srgbClr val="2222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Client </a:t>
                      </a:r>
                      <a:r>
                        <a:rPr lang="en-GB" sz="2400">
                          <a:solidFill>
                            <a:srgbClr val="22222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</a:t>
                      </a: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hares an obstacle.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 min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Advisors ask clarifying questions.  No advice yet!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 min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Client turns around facing away and advisors give ideas, suggestions and advice.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 min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Client turns back and share their takeaways from the advice.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Next round - Pick the next client and repeat steps</a:t>
                      </a:r>
                      <a:endParaRPr sz="24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2" name="Google Shape;202;g2fdc9de1d01_0_113"/>
          <p:cNvSpPr/>
          <p:nvPr/>
        </p:nvSpPr>
        <p:spPr>
          <a:xfrm>
            <a:off x="253146" y="94167"/>
            <a:ext cx="992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900"/>
              <a:buFont typeface="Avenir"/>
              <a:buNone/>
            </a:pPr>
            <a:r>
              <a:rPr lang="en-GB" sz="4300" b="1" i="0" u="none" strike="noStrike" cap="none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Overcoming Obstacles - Troika</a:t>
            </a:r>
            <a:endParaRPr sz="4300" b="1" i="0" u="none" strike="noStrike" cap="none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515</Words>
  <Application>Microsoft Macintosh PowerPoint</Application>
  <PresentationFormat>Widescreen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Helvetica Neue</vt:lpstr>
      <vt:lpstr>Raleway</vt:lpstr>
      <vt:lpstr>Avenir</vt:lpstr>
      <vt:lpstr>Arial</vt:lpstr>
      <vt:lpstr>Office Theme</vt:lpstr>
      <vt:lpstr>GBVF Maturity 30-Day Challenge  Refuelling Workshop</vt:lpstr>
      <vt:lpstr>Our 30-Day Challenge </vt:lpstr>
      <vt:lpstr>What We Are Doing Today</vt:lpstr>
      <vt:lpstr>Getting Started... </vt:lpstr>
      <vt:lpstr>Goal Confidence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GBVF Maturity 30-Day Challenge  Refuelling Workshop</dc:title>
  <dc:creator>Santa Van Der Walt</dc:creator>
  <cp:lastModifiedBy>Alrien vdWalt</cp:lastModifiedBy>
  <cp:revision>2</cp:revision>
  <dcterms:created xsi:type="dcterms:W3CDTF">2021-04-20T09:06:47Z</dcterms:created>
  <dcterms:modified xsi:type="dcterms:W3CDTF">2024-10-24T05:32:36Z</dcterms:modified>
</cp:coreProperties>
</file>